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8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303" r:id="rId15"/>
    <p:sldId id="304" r:id="rId16"/>
    <p:sldId id="305" r:id="rId17"/>
    <p:sldId id="306" r:id="rId18"/>
    <p:sldId id="316" r:id="rId19"/>
    <p:sldId id="317" r:id="rId20"/>
    <p:sldId id="318" r:id="rId21"/>
    <p:sldId id="269" r:id="rId22"/>
    <p:sldId id="270" r:id="rId23"/>
    <p:sldId id="271" r:id="rId24"/>
    <p:sldId id="272" r:id="rId25"/>
    <p:sldId id="273" r:id="rId26"/>
    <p:sldId id="308" r:id="rId27"/>
    <p:sldId id="274" r:id="rId28"/>
    <p:sldId id="275" r:id="rId29"/>
    <p:sldId id="311" r:id="rId30"/>
    <p:sldId id="312" r:id="rId31"/>
    <p:sldId id="307" r:id="rId32"/>
    <p:sldId id="313" r:id="rId33"/>
    <p:sldId id="314" r:id="rId34"/>
    <p:sldId id="309" r:id="rId35"/>
    <p:sldId id="310" r:id="rId36"/>
    <p:sldId id="276" r:id="rId37"/>
    <p:sldId id="277" r:id="rId38"/>
    <p:sldId id="321" r:id="rId39"/>
    <p:sldId id="327" r:id="rId40"/>
    <p:sldId id="322" r:id="rId41"/>
    <p:sldId id="278" r:id="rId42"/>
    <p:sldId id="279" r:id="rId43"/>
    <p:sldId id="280" r:id="rId44"/>
    <p:sldId id="281" r:id="rId45"/>
    <p:sldId id="315" r:id="rId46"/>
    <p:sldId id="319" r:id="rId47"/>
    <p:sldId id="326" r:id="rId48"/>
    <p:sldId id="325" r:id="rId49"/>
    <p:sldId id="323" r:id="rId50"/>
    <p:sldId id="320" r:id="rId51"/>
    <p:sldId id="328" r:id="rId52"/>
    <p:sldId id="329" r:id="rId53"/>
    <p:sldId id="282" r:id="rId54"/>
    <p:sldId id="283" r:id="rId55"/>
    <p:sldId id="284" r:id="rId56"/>
    <p:sldId id="285" r:id="rId57"/>
    <p:sldId id="286" r:id="rId58"/>
    <p:sldId id="334" r:id="rId59"/>
    <p:sldId id="338" r:id="rId60"/>
    <p:sldId id="287" r:id="rId61"/>
    <p:sldId id="288" r:id="rId62"/>
    <p:sldId id="289" r:id="rId63"/>
    <p:sldId id="290" r:id="rId64"/>
    <p:sldId id="291" r:id="rId65"/>
    <p:sldId id="292" r:id="rId66"/>
    <p:sldId id="331" r:id="rId67"/>
    <p:sldId id="333" r:id="rId68"/>
    <p:sldId id="330" r:id="rId69"/>
    <p:sldId id="293" r:id="rId70"/>
    <p:sldId id="294" r:id="rId71"/>
    <p:sldId id="339" r:id="rId72"/>
    <p:sldId id="295" r:id="rId73"/>
    <p:sldId id="296" r:id="rId74"/>
    <p:sldId id="297" r:id="rId75"/>
    <p:sldId id="298" r:id="rId76"/>
    <p:sldId id="299" r:id="rId77"/>
    <p:sldId id="300" r:id="rId78"/>
    <p:sldId id="301" r:id="rId79"/>
    <p:sldId id="302" r:id="rId80"/>
    <p:sldId id="335" r:id="rId81"/>
    <p:sldId id="336" r:id="rId82"/>
    <p:sldId id="337" r:id="rId83"/>
  </p:sldIdLst>
  <p:sldSz cx="9144000" cy="5143500" type="screen16x9"/>
  <p:notesSz cx="6858000" cy="9144000"/>
  <p:embeddedFontLst>
    <p:embeddedFont>
      <p:font typeface="Nunito" panose="020B0604020202020204" charset="0"/>
      <p:regular r:id="rId85"/>
      <p:bold r:id="rId86"/>
      <p:italic r:id="rId87"/>
      <p:boldItalic r:id="rId88"/>
    </p:embeddedFont>
    <p:embeddedFont>
      <p:font typeface="Nunito Light" panose="020B0604020202020204" charset="0"/>
      <p:regular r:id="rId89"/>
      <p:bold r:id="rId90"/>
      <p:italic r:id="rId91"/>
      <p:boldItalic r:id="rId92"/>
    </p:embeddedFont>
    <p:embeddedFont>
      <p:font typeface="Open Sans" panose="020B0606030504020204" pitchFamily="34" charset="0"/>
      <p:regular r:id="rId93"/>
      <p:bold r:id="rId94"/>
      <p:italic r:id="rId95"/>
      <p:boldItalic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notesMaster" Target="notesMasters/notesMaster1.xml"/><Relationship Id="rId89" Type="http://schemas.openxmlformats.org/officeDocument/2006/relationships/font" Target="fonts/font5.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6.fntdata"/><Relationship Id="rId95" Type="http://schemas.openxmlformats.org/officeDocument/2006/relationships/font" Target="fonts/font11.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font" Target="fonts/font4.fntdata"/><Relationship Id="rId91" Type="http://schemas.openxmlformats.org/officeDocument/2006/relationships/font" Target="fonts/font7.fntdata"/><Relationship Id="rId96"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2.fntdata"/><Relationship Id="rId94" Type="http://schemas.openxmlformats.org/officeDocument/2006/relationships/font" Target="fonts/font10.fntdata"/><Relationship Id="rId9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8.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3.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9.fntdata"/><Relationship Id="rId98"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6ec2046add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6ec2046add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ec2046add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6ec2046add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6ec2046add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6ec2046add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6ec2046add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6ec2046ad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6ec2046add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6ec2046ad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42763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260539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156084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881779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59428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7077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6ec2046add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6ec2046ad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826641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6ec2046add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6ec2046a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6ec2046add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6ec2046add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6ec2046add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6ec2046add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6ec2046add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6ec2046add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6edff1811a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edff1811a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6edff1811a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edff1811a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15964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6ec2046add_0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6ec2046add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ec2046ad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ec2046ad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ec2046ad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ec2046ad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03269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6edff1811a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6edff1811a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ec2046ad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ec2046ad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632182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ec2046ad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ec2046ad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31228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ec2046ad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ec2046ad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55008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ec2046ad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ec2046ad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57754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ec2046ad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ec2046ad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12042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ec2046ad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ec2046ad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4443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ec2046add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ec2046add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ec2046a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ec2046a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ec2046a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ec2046a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85682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ec2046a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ec2046a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34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ec2046ad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ec2046ad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ec2046a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ec2046a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861321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7dc2db960a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7dc2db960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dc2db960a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7dc2db960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7dc2db960a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7dc2db960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6edff1811a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6edff1811a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6edff1811a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6edff1811a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710540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6edff1811a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6edff1811a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386052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6edff1811a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6edff1811a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052479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6edff1811a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6edff1811a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674306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6edff1811a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6edff1811a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2997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6ec2046add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6ec2046add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6edff1811a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6edff1811a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23671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6edff1811a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6edff1811a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039523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444877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ec2046add_0_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ec2046ad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6ec2046add_0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6ec2046add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6ec2046add_0_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6ec2046add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7dc2db960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7dc2db960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7dc2db960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7dc2db960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7dc2db960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7dc2db960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067688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7dc2db960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7dc2db960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0570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6ec2046add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6ec2046add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7dc2db960a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7dc2db960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dc2db960a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dc2db960a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7dc2db960a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7dc2db960a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7dc2db960a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7dc2db960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7dc2db960a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7dc2db960a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7dc2db960a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7dc2db960a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ec2046a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ec2046a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65515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ec2046ad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ec2046ad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539201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ec2046a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ec2046a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396647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7dc2db960a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7dc2db960a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6ec2046ad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6ec2046ad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7dc2db960a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7dc2db960a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7dc2db960a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7dc2db960a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261158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7dc2db960a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7dc2db960a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7dc2db960a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7dc2db960a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7dc2db960a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7dc2db960a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7dc2db960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7dc2db960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6ec2046add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6ec2046add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6ec2046ad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6ec2046ad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6ec2046add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6ec2046add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6ec2046add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6ec2046add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6ec2046add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6ec2046add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6ec2046add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6ec2046add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282850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6ec2046add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6ec2046add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460436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6ec2046add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6ec2046add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36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6ec2046add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6ec2046add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E8A7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video.udacity-data.com/topher/2020/May/5ec44092_taxi-rides/taxi-rides.zip"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hyperlink" Target="https://video.udacity-data.com/topher/2020/May/5ebc9060_user-research/user-research.csv" TargetMode="External"/><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public.tableau.com"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hyperlink" Target="https://public.tableau.com/profile/frederick.zoreta.first#!/vizhome/Udacity_Flyber_Project1/YearlyTrendsFluctuations2"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 Id="rId5" Type="http://schemas.openxmlformats.org/officeDocument/2006/relationships/hyperlink" Target="https://public.tableau.com/profile/frederick.zoreta.first#!/vizhome/Udacity_User-Research/Neighbourhood-Gender-Age" TargetMode="External"/><Relationship Id="rId4" Type="http://schemas.openxmlformats.org/officeDocument/2006/relationships/hyperlink" Target="https://public.tableau.com/profile/frederick.zoreta.first#!/vizhome/Udacity_FLYBER_Version2/Highest_Dropoffs-DarkMap" TargetMode="Externa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6.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6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1.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9.xml"/><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image" Target="../media/image3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1934550"/>
            <a:ext cx="8520600" cy="127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434343"/>
                </a:solidFill>
                <a:latin typeface="Nunito Light"/>
                <a:ea typeface="Nunito Light"/>
                <a:cs typeface="Nunito Light"/>
                <a:sym typeface="Nunito Light"/>
              </a:rPr>
              <a:t>Data Product Manager Nanodegree</a:t>
            </a:r>
            <a:endParaRPr sz="360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 sz="1800">
                <a:solidFill>
                  <a:srgbClr val="434343"/>
                </a:solidFill>
                <a:latin typeface="Nunito Light"/>
                <a:ea typeface="Nunito Light"/>
                <a:cs typeface="Nunito Light"/>
                <a:sym typeface="Nunito Light"/>
              </a:rPr>
              <a:t>Applying Data Science to Product Management</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 sz="1800">
                <a:solidFill>
                  <a:srgbClr val="434343"/>
                </a:solidFill>
                <a:latin typeface="Nunito Light"/>
                <a:ea typeface="Nunito Light"/>
                <a:cs typeface="Nunito Light"/>
                <a:sym typeface="Nunito Light"/>
              </a:rPr>
              <a:t>Final Project: Developing an MVP Launch Strategy for a Flying Taxi Service</a:t>
            </a:r>
            <a:endParaRPr sz="1800">
              <a:solidFill>
                <a:srgbClr val="434343"/>
              </a:solidFill>
              <a:latin typeface="Nunito Light"/>
              <a:ea typeface="Nunito Light"/>
              <a:cs typeface="Nunito Light"/>
              <a:sym typeface="Nunito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99"/>
        <p:cNvGrpSpPr/>
        <p:nvPr/>
      </p:nvGrpSpPr>
      <p:grpSpPr>
        <a:xfrm>
          <a:off x="0" y="0"/>
          <a:ext cx="0" cy="0"/>
          <a:chOff x="0" y="0"/>
          <a:chExt cx="0" cy="0"/>
        </a:xfrm>
      </p:grpSpPr>
      <p:sp>
        <p:nvSpPr>
          <p:cNvPr id="100" name="Google Shape;100;p22"/>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solidFill>
                  <a:schemeClr val="lt1"/>
                </a:solidFill>
                <a:latin typeface="Nunito Light"/>
                <a:ea typeface="Nunito Light"/>
                <a:cs typeface="Nunito Light"/>
                <a:sym typeface="Nunito Light"/>
              </a:rPr>
              <a:t>Answer Slide</a:t>
            </a:r>
            <a:endParaRPr sz="32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01" name="Google Shape;101;p22"/>
          <p:cNvSpPr txBox="1">
            <a:spLocks noGrp="1"/>
          </p:cNvSpPr>
          <p:nvPr>
            <p:ph type="ctrTitle"/>
          </p:nvPr>
        </p:nvSpPr>
        <p:spPr>
          <a:xfrm>
            <a:off x="329050" y="1050131"/>
            <a:ext cx="8129150" cy="31575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rgbClr val="FFFFFF"/>
                </a:solidFill>
                <a:latin typeface="Nunito Light"/>
                <a:ea typeface="Nunito Light"/>
                <a:cs typeface="Nunito Light"/>
                <a:sym typeface="Nunito Light"/>
              </a:rPr>
              <a:t>A hypotethical user improvement is the ease of travel and almost guarantee of arriving on time.  Both driver (assuming it is not a self-driving flying taxi) and the passenger need not worry about traffic lights. Of course, on-going air traffic rules do apply.</a:t>
            </a:r>
            <a:br>
              <a:rPr lang="en" sz="1400" dirty="0">
                <a:solidFill>
                  <a:srgbClr val="FFFFFF"/>
                </a:solidFill>
                <a:latin typeface="Nunito Light"/>
                <a:ea typeface="Nunito Light"/>
                <a:cs typeface="Nunito Light"/>
                <a:sym typeface="Nunito Light"/>
              </a:rPr>
            </a:br>
            <a:br>
              <a:rPr lang="en" sz="1400" dirty="0">
                <a:solidFill>
                  <a:srgbClr val="FFFFFF"/>
                </a:solidFill>
                <a:latin typeface="Nunito Light"/>
                <a:ea typeface="Nunito Light"/>
                <a:cs typeface="Nunito Light"/>
                <a:sym typeface="Nunito Light"/>
              </a:rPr>
            </a:br>
            <a:br>
              <a:rPr lang="en" sz="1400" dirty="0">
                <a:solidFill>
                  <a:srgbClr val="FFFFFF"/>
                </a:solidFill>
                <a:latin typeface="Nunito Light"/>
                <a:ea typeface="Nunito Light"/>
                <a:cs typeface="Nunito Light"/>
                <a:sym typeface="Nunito Light"/>
              </a:rPr>
            </a:br>
            <a:br>
              <a:rPr lang="en" sz="1400" dirty="0">
                <a:solidFill>
                  <a:srgbClr val="FFFFFF"/>
                </a:solidFill>
                <a:latin typeface="Nunito Light"/>
                <a:ea typeface="Nunito Light"/>
                <a:cs typeface="Nunito Light"/>
                <a:sym typeface="Nunito Light"/>
              </a:rPr>
            </a:b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A very good hypothesis that I would say as far as market improvements is the lack of road traffic. Although flyign cars have just recently started in certain US states,  literally there would be almost zero traffic for flying taxis. This is based on a good assumption that there is still zero to minimal ‘air traffic’ that exists within commercial travel in NYC.</a:t>
            </a:r>
            <a:endParaRPr sz="14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4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105"/>
        <p:cNvGrpSpPr/>
        <p:nvPr/>
      </p:nvGrpSpPr>
      <p:grpSpPr>
        <a:xfrm>
          <a:off x="0" y="0"/>
          <a:ext cx="0" cy="0"/>
          <a:chOff x="0" y="0"/>
          <a:chExt cx="0" cy="0"/>
        </a:xfrm>
      </p:grpSpPr>
      <p:sp>
        <p:nvSpPr>
          <p:cNvPr id="106" name="Google Shape;106;p23"/>
          <p:cNvSpPr txBox="1">
            <a:spLocks noGrp="1"/>
          </p:cNvSpPr>
          <p:nvPr>
            <p:ph type="ctrTitle"/>
          </p:nvPr>
        </p:nvSpPr>
        <p:spPr>
          <a:xfrm>
            <a:off x="352475" y="1233900"/>
            <a:ext cx="7532700" cy="267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434343"/>
                </a:solidFill>
                <a:latin typeface="Nunito Light"/>
                <a:ea typeface="Nunito Light"/>
                <a:cs typeface="Nunito Light"/>
                <a:sym typeface="Nunito Light"/>
              </a:rPr>
              <a:t>Upload </a:t>
            </a:r>
            <a:r>
              <a:rPr lang="en" sz="1800" u="sng">
                <a:solidFill>
                  <a:schemeClr val="hlink"/>
                </a:solidFill>
                <a:latin typeface="Nunito Light"/>
                <a:ea typeface="Nunito Light"/>
                <a:cs typeface="Nunito Light"/>
                <a:sym typeface="Nunito Light"/>
                <a:hlinkClick r:id="rId3"/>
              </a:rPr>
              <a:t>this dataset</a:t>
            </a:r>
            <a:r>
              <a:rPr lang="en" sz="1800">
                <a:solidFill>
                  <a:srgbClr val="434343"/>
                </a:solidFill>
                <a:latin typeface="Nunito Light"/>
                <a:ea typeface="Nunito Light"/>
                <a:cs typeface="Nunito Light"/>
                <a:sym typeface="Nunito Light"/>
              </a:rPr>
              <a:t> into Tableau Online.  </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 sz="1800">
                <a:solidFill>
                  <a:srgbClr val="434343"/>
                </a:solidFill>
                <a:latin typeface="Nunito Light"/>
                <a:ea typeface="Nunito Light"/>
                <a:cs typeface="Nunito Light"/>
                <a:sym typeface="Nunito Light"/>
              </a:rPr>
              <a:t>Ensure the fields are parsed correctly; field headers are included in the first row of the CSV. </a:t>
            </a:r>
            <a:br>
              <a:rPr lang="en" sz="1800">
                <a:solidFill>
                  <a:srgbClr val="434343"/>
                </a:solidFill>
                <a:latin typeface="Nunito Light"/>
                <a:ea typeface="Nunito Light"/>
                <a:cs typeface="Nunito Light"/>
                <a:sym typeface="Nunito Light"/>
              </a:rPr>
            </a:br>
            <a:br>
              <a:rPr lang="en" sz="1800">
                <a:solidFill>
                  <a:srgbClr val="434343"/>
                </a:solidFill>
                <a:latin typeface="Nunito Light"/>
                <a:ea typeface="Nunito Light"/>
                <a:cs typeface="Nunito Light"/>
                <a:sym typeface="Nunito Light"/>
              </a:rPr>
            </a:br>
            <a:r>
              <a:rPr lang="en" sz="1800">
                <a:solidFill>
                  <a:srgbClr val="434343"/>
                </a:solidFill>
                <a:latin typeface="Nunito Light"/>
                <a:ea typeface="Nunito Light"/>
                <a:cs typeface="Nunito Light"/>
                <a:sym typeface="Nunito Light"/>
              </a:rPr>
              <a:t>Let’s begin exploration!</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110"/>
        <p:cNvGrpSpPr/>
        <p:nvPr/>
      </p:nvGrpSpPr>
      <p:grpSpPr>
        <a:xfrm>
          <a:off x="0" y="0"/>
          <a:ext cx="0" cy="0"/>
          <a:chOff x="0" y="0"/>
          <a:chExt cx="0" cy="0"/>
        </a:xfrm>
      </p:grpSpPr>
      <p:sp>
        <p:nvSpPr>
          <p:cNvPr id="111" name="Google Shape;111;p24"/>
          <p:cNvSpPr txBox="1">
            <a:spLocks noGrp="1"/>
          </p:cNvSpPr>
          <p:nvPr>
            <p:ph type="ctrTitle"/>
          </p:nvPr>
        </p:nvSpPr>
        <p:spPr>
          <a:xfrm>
            <a:off x="329025" y="1250550"/>
            <a:ext cx="7532700" cy="264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434343"/>
                </a:solidFill>
                <a:latin typeface="Nunito Light"/>
                <a:ea typeface="Nunito Light"/>
                <a:cs typeface="Nunito Light"/>
                <a:sym typeface="Nunito Light"/>
              </a:rPr>
              <a:t>Acquire a high-level understanding of the granularity and scope of the dataset, to inform the basis for your analyses:</a:t>
            </a:r>
            <a:endParaRPr sz="180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a:solidFill>
                  <a:srgbClr val="434343"/>
                </a:solidFill>
                <a:latin typeface="Nunito Light"/>
                <a:ea typeface="Nunito Light"/>
                <a:cs typeface="Nunito Light"/>
                <a:sym typeface="Nunito Light"/>
              </a:rPr>
              <a:t>How many records are in the dataset</a:t>
            </a:r>
            <a:endParaRPr sz="180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a:solidFill>
                  <a:srgbClr val="434343"/>
                </a:solidFill>
                <a:latin typeface="Nunito Light"/>
                <a:ea typeface="Nunito Light"/>
                <a:cs typeface="Nunito Light"/>
                <a:sym typeface="Nunito Light"/>
              </a:rPr>
              <a:t>What does each record represent?</a:t>
            </a:r>
            <a:endParaRPr sz="180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a:solidFill>
                  <a:srgbClr val="434343"/>
                </a:solidFill>
                <a:latin typeface="Nunito Light"/>
                <a:ea typeface="Nunito Light"/>
                <a:cs typeface="Nunito Light"/>
                <a:sym typeface="Nunito Light"/>
              </a:rPr>
              <a:t>What is the primary key?</a:t>
            </a:r>
            <a:endParaRPr sz="180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a:solidFill>
                  <a:srgbClr val="434343"/>
                </a:solidFill>
                <a:latin typeface="Nunito Light"/>
                <a:ea typeface="Nunito Light"/>
                <a:cs typeface="Nunito Light"/>
                <a:sym typeface="Nunito Light"/>
              </a:rPr>
              <a:t>What date range is your dataset bound to?</a:t>
            </a:r>
            <a:endParaRPr sz="180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a:solidFill>
                  <a:srgbClr val="434343"/>
                </a:solidFill>
                <a:latin typeface="Nunito Light"/>
                <a:ea typeface="Nunito Light"/>
                <a:cs typeface="Nunito Light"/>
                <a:sym typeface="Nunito Light"/>
              </a:rPr>
              <a:t>What are the geographical bounds of this dataset? Is it limited to Manhattan, or is Brooklyn, Queens, Staten Island, the Bronx, and New Jersey included? Where are most of the data points centralized at? Are there outliers?</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Clr>
                <a:schemeClr val="dk1"/>
              </a:buClr>
              <a:buSzPts val="1100"/>
              <a:buFont typeface="Arial"/>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115"/>
        <p:cNvGrpSpPr/>
        <p:nvPr/>
      </p:nvGrpSpPr>
      <p:grpSpPr>
        <a:xfrm>
          <a:off x="0" y="0"/>
          <a:ext cx="0" cy="0"/>
          <a:chOff x="0" y="0"/>
          <a:chExt cx="0" cy="0"/>
        </a:xfrm>
      </p:grpSpPr>
      <p:sp>
        <p:nvSpPr>
          <p:cNvPr id="116" name="Google Shape;116;p25"/>
          <p:cNvSpPr txBox="1">
            <a:spLocks noGrp="1"/>
          </p:cNvSpPr>
          <p:nvPr>
            <p:ph type="ctrTitle"/>
          </p:nvPr>
        </p:nvSpPr>
        <p:spPr>
          <a:xfrm>
            <a:off x="262050" y="177875"/>
            <a:ext cx="8520600" cy="52935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rgbClr val="434343"/>
                </a:solidFill>
                <a:latin typeface="Nunito Light"/>
                <a:ea typeface="Nunito Light"/>
                <a:cs typeface="Nunito Light"/>
                <a:sym typeface="Nunito Light"/>
              </a:rPr>
              <a:t>Answer Slide – Understanding a Deeper Granularity of the DataSet</a:t>
            </a:r>
            <a:endParaRPr sz="20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17" name="Google Shape;117;p25"/>
          <p:cNvSpPr txBox="1">
            <a:spLocks noGrp="1"/>
          </p:cNvSpPr>
          <p:nvPr>
            <p:ph type="ctrTitle"/>
          </p:nvPr>
        </p:nvSpPr>
        <p:spPr>
          <a:xfrm>
            <a:off x="329050" y="614364"/>
            <a:ext cx="8086288" cy="435126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434343"/>
                </a:solidFill>
                <a:latin typeface="Nunito Light"/>
                <a:ea typeface="Nunito Light"/>
                <a:cs typeface="Nunito Light"/>
                <a:sym typeface="Nunito Light"/>
              </a:rPr>
              <a:t>* The total # of records is 1,048,468</a:t>
            </a: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 Each record represents the basic and vital details of the dataset. This means that each record represents detaisl of each taxi ride that occurs in NYC. Each record represents an attribute regarding taxi rides within NYC. These are:</a:t>
            </a: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-&gt; ID, Vendor_ID, Pickup_Datetime, Dropoff_Datetime, passenger_count, pickup_longitude,</a:t>
            </a: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     pickup_lattitude, dropoff_longitude, dropoff_latittude, store_fwd_flag, duration, distance</a:t>
            </a: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  The Primary Key for this table is a composite key, the combination of ID and PickUp_Datetime. This is determined because ‘ID’ could only do 1 specific Pick Up within that exact PickUp_Datetime.</a:t>
            </a: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The SQL query below determines the total, distinct # of IDs:</a:t>
            </a:r>
            <a:br>
              <a:rPr lang="en" sz="1100" dirty="0">
                <a:solidFill>
                  <a:srgbClr val="434343"/>
                </a:solidFill>
                <a:latin typeface="Nunito Light"/>
                <a:ea typeface="Nunito Light"/>
                <a:cs typeface="Nunito Light"/>
                <a:sym typeface="Nunito Light"/>
              </a:rPr>
            </a:br>
            <a:r>
              <a:rPr lang="en-US" sz="1100" b="1" i="1" dirty="0">
                <a:solidFill>
                  <a:srgbClr val="002060"/>
                </a:solidFill>
                <a:latin typeface="Nunito Light"/>
                <a:ea typeface="Nunito Light"/>
                <a:cs typeface="Nunito Light"/>
                <a:sym typeface="Nunito Light"/>
              </a:rPr>
              <a:t>select COUNT(DISTINCT ID)</a:t>
            </a:r>
            <a:br>
              <a:rPr lang="en-US" sz="1100" b="1" i="1" dirty="0">
                <a:solidFill>
                  <a:srgbClr val="002060"/>
                </a:solidFill>
                <a:latin typeface="Nunito Light"/>
                <a:ea typeface="Nunito Light"/>
                <a:cs typeface="Nunito Light"/>
                <a:sym typeface="Nunito Light"/>
              </a:rPr>
            </a:br>
            <a:r>
              <a:rPr lang="en-US" sz="1100" b="1" i="1" dirty="0">
                <a:solidFill>
                  <a:srgbClr val="002060"/>
                </a:solidFill>
                <a:latin typeface="Nunito Light"/>
                <a:ea typeface="Nunito Light"/>
                <a:cs typeface="Nunito Light"/>
                <a:sym typeface="Nunito Light"/>
              </a:rPr>
              <a:t>from </a:t>
            </a:r>
            <a:r>
              <a:rPr lang="en-US" sz="1100" b="1" i="1" dirty="0" err="1">
                <a:solidFill>
                  <a:srgbClr val="002060"/>
                </a:solidFill>
                <a:latin typeface="Nunito Light"/>
                <a:ea typeface="Nunito Light"/>
                <a:cs typeface="Nunito Light"/>
                <a:sym typeface="Nunito Light"/>
              </a:rPr>
              <a:t>taxi_rides</a:t>
            </a:r>
            <a:r>
              <a:rPr lang="en-US" sz="1100" b="1" i="1" dirty="0">
                <a:solidFill>
                  <a:srgbClr val="002060"/>
                </a:solidFill>
                <a:latin typeface="Nunito Light"/>
                <a:ea typeface="Nunito Light"/>
                <a:cs typeface="Nunito Light"/>
                <a:sym typeface="Nunito Light"/>
              </a:rPr>
              <a:t>;</a:t>
            </a:r>
            <a:br>
              <a:rPr lang="en-US" sz="1100" b="1" i="1" dirty="0">
                <a:solidFill>
                  <a:srgbClr val="002060"/>
                </a:solidFill>
                <a:latin typeface="Nunito Light"/>
                <a:ea typeface="Nunito Light"/>
                <a:cs typeface="Nunito Light"/>
                <a:sym typeface="Nunito Light"/>
              </a:rPr>
            </a:br>
            <a:r>
              <a:rPr lang="en-US" sz="1100" b="1" i="1" dirty="0">
                <a:solidFill>
                  <a:srgbClr val="002060"/>
                </a:solidFill>
                <a:latin typeface="Nunito Light"/>
                <a:ea typeface="Nunito Light"/>
                <a:cs typeface="Nunito Light"/>
                <a:sym typeface="Nunito Light"/>
              </a:rPr>
              <a:t>OR</a:t>
            </a:r>
            <a:br>
              <a:rPr lang="en-US" sz="1100" b="1" i="1" dirty="0">
                <a:solidFill>
                  <a:srgbClr val="002060"/>
                </a:solidFill>
                <a:latin typeface="Nunito Light"/>
                <a:ea typeface="Nunito Light"/>
                <a:cs typeface="Nunito Light"/>
                <a:sym typeface="Nunito Light"/>
              </a:rPr>
            </a:br>
            <a:r>
              <a:rPr lang="en-US" sz="1100" b="1" i="1" dirty="0">
                <a:solidFill>
                  <a:srgbClr val="002060"/>
                </a:solidFill>
                <a:latin typeface="Nunito Light"/>
                <a:ea typeface="Nunito Light"/>
                <a:cs typeface="Nunito Light"/>
                <a:sym typeface="Nunito Light"/>
              </a:rPr>
              <a:t>SELECT count(*)</a:t>
            </a:r>
            <a:br>
              <a:rPr lang="en-US" sz="1100" b="1" i="1" dirty="0">
                <a:solidFill>
                  <a:srgbClr val="002060"/>
                </a:solidFill>
                <a:latin typeface="Nunito Light"/>
                <a:ea typeface="Nunito Light"/>
                <a:cs typeface="Nunito Light"/>
                <a:sym typeface="Nunito Light"/>
              </a:rPr>
            </a:br>
            <a:r>
              <a:rPr lang="en-US" sz="1100" b="1" i="1" dirty="0">
                <a:solidFill>
                  <a:srgbClr val="002060"/>
                </a:solidFill>
                <a:latin typeface="Nunito Light"/>
                <a:ea typeface="Nunito Light"/>
                <a:cs typeface="Nunito Light"/>
                <a:sym typeface="Nunito Light"/>
              </a:rPr>
              <a:t>FROM </a:t>
            </a:r>
            <a:r>
              <a:rPr lang="en-US" sz="1100" b="1" i="1" dirty="0" err="1">
                <a:solidFill>
                  <a:srgbClr val="002060"/>
                </a:solidFill>
                <a:latin typeface="Nunito Light"/>
                <a:ea typeface="Nunito Light"/>
                <a:cs typeface="Nunito Light"/>
                <a:sym typeface="Nunito Light"/>
              </a:rPr>
              <a:t>taxi_rides</a:t>
            </a:r>
            <a:r>
              <a:rPr lang="en-US" sz="1100" b="1" i="1" dirty="0">
                <a:solidFill>
                  <a:srgbClr val="002060"/>
                </a:solidFill>
                <a:latin typeface="Nunito Light"/>
                <a:ea typeface="Nunito Light"/>
                <a:cs typeface="Nunito Light"/>
                <a:sym typeface="Nunito Light"/>
              </a:rPr>
              <a:t>; </a:t>
            </a:r>
            <a:br>
              <a:rPr lang="en-US" sz="1100" b="1" i="1" dirty="0">
                <a:solidFill>
                  <a:srgbClr val="002060"/>
                </a:solidFill>
                <a:latin typeface="Nunito Light"/>
                <a:ea typeface="Nunito Light"/>
                <a:cs typeface="Nunito Light"/>
                <a:sym typeface="Nunito Light"/>
              </a:rPr>
            </a:br>
            <a:br>
              <a:rPr lang="en-US" sz="1100" b="1" i="1" dirty="0">
                <a:solidFill>
                  <a:srgbClr val="002060"/>
                </a:solidFill>
                <a:latin typeface="Nunito Light"/>
                <a:ea typeface="Nunito Light"/>
                <a:cs typeface="Nunito Light"/>
                <a:sym typeface="Nunito Light"/>
              </a:rPr>
            </a:br>
            <a:r>
              <a:rPr lang="en-US" sz="1100" b="1" i="1" dirty="0">
                <a:solidFill>
                  <a:srgbClr val="002060"/>
                </a:solidFill>
                <a:latin typeface="Nunito Light"/>
                <a:ea typeface="Nunito Light"/>
                <a:cs typeface="Nunito Light"/>
                <a:sym typeface="Nunito Light"/>
              </a:rPr>
              <a:t>**The above 2 queries yields to the number of distinct values : </a:t>
            </a:r>
            <a:r>
              <a:rPr lang="en-US" sz="1100" b="1" i="0" dirty="0">
                <a:solidFill>
                  <a:srgbClr val="002060"/>
                </a:solidFill>
                <a:effectLst/>
                <a:latin typeface="Open Sans" panose="020B0606030504020204" pitchFamily="34" charset="0"/>
              </a:rPr>
              <a:t>145864</a:t>
            </a:r>
            <a:br>
              <a:rPr lang="en-US" sz="1100" b="1" i="0" dirty="0">
                <a:solidFill>
                  <a:srgbClr val="002060"/>
                </a:solidFill>
                <a:effectLst/>
                <a:latin typeface="Open Sans" panose="020B0606030504020204" pitchFamily="34" charset="0"/>
              </a:rPr>
            </a:br>
            <a:br>
              <a:rPr lang="en-US" sz="1100" b="1" i="0" dirty="0">
                <a:solidFill>
                  <a:srgbClr val="002060"/>
                </a:solidFill>
                <a:effectLst/>
                <a:latin typeface="Open Sans" panose="020B0606030504020204" pitchFamily="34" charset="0"/>
              </a:rPr>
            </a:br>
            <a:r>
              <a:rPr lang="en-US" sz="1100" b="1" i="0" dirty="0">
                <a:solidFill>
                  <a:srgbClr val="002060"/>
                </a:solidFill>
                <a:effectLst/>
                <a:latin typeface="Nunito Light" panose="020B0604020202020204" charset="0"/>
              </a:rPr>
              <a:t>I used another query using the ‘id’ and ‘</a:t>
            </a:r>
            <a:r>
              <a:rPr lang="en-US" sz="1100" b="1" i="0" dirty="0" err="1">
                <a:solidFill>
                  <a:srgbClr val="002060"/>
                </a:solidFill>
                <a:effectLst/>
                <a:latin typeface="Nunito Light" panose="020B0604020202020204" charset="0"/>
              </a:rPr>
              <a:t>vendor_id</a:t>
            </a:r>
            <a:r>
              <a:rPr lang="en-US" sz="1100" b="1" i="0" dirty="0">
                <a:solidFill>
                  <a:srgbClr val="002060"/>
                </a:solidFill>
                <a:effectLst/>
                <a:latin typeface="Nunito Light" panose="020B0604020202020204" charset="0"/>
              </a:rPr>
              <a:t>’ as a form of composite key (primary key).</a:t>
            </a:r>
            <a:br>
              <a:rPr lang="en-US" sz="1100" b="1" i="0" dirty="0">
                <a:solidFill>
                  <a:srgbClr val="002060"/>
                </a:solidFill>
                <a:effectLst/>
                <a:latin typeface="Nunito Light" panose="020B0604020202020204" charset="0"/>
              </a:rPr>
            </a:br>
            <a:r>
              <a:rPr lang="en-US" sz="1100" b="1" i="0" dirty="0">
                <a:solidFill>
                  <a:srgbClr val="002060"/>
                </a:solidFill>
                <a:effectLst/>
                <a:latin typeface="Nunito Light" panose="020B0604020202020204" charset="0"/>
              </a:rPr>
              <a:t>SELECT count(distinct(</a:t>
            </a:r>
            <a:r>
              <a:rPr lang="en-US" sz="1100" b="1" i="0" dirty="0" err="1">
                <a:solidFill>
                  <a:srgbClr val="002060"/>
                </a:solidFill>
                <a:effectLst/>
                <a:latin typeface="Nunito Light" panose="020B0604020202020204" charset="0"/>
              </a:rPr>
              <a:t>concat</a:t>
            </a:r>
            <a:r>
              <a:rPr lang="en-US" sz="1100" b="1" i="0" dirty="0">
                <a:solidFill>
                  <a:srgbClr val="002060"/>
                </a:solidFill>
                <a:effectLst/>
                <a:latin typeface="Nunito Light" panose="020B0604020202020204" charset="0"/>
              </a:rPr>
              <a:t>(</a:t>
            </a:r>
            <a:r>
              <a:rPr lang="en-US" sz="1100" b="1" i="0" dirty="0" err="1">
                <a:solidFill>
                  <a:srgbClr val="002060"/>
                </a:solidFill>
                <a:effectLst/>
                <a:latin typeface="Nunito Light" panose="020B0604020202020204" charset="0"/>
              </a:rPr>
              <a:t>id,vendor_id</a:t>
            </a:r>
            <a:r>
              <a:rPr lang="en-US" sz="1100" b="1" i="0" dirty="0">
                <a:solidFill>
                  <a:srgbClr val="002060"/>
                </a:solidFill>
                <a:effectLst/>
                <a:latin typeface="Nunito Light" panose="020B0604020202020204" charset="0"/>
              </a:rPr>
              <a:t>)))</a:t>
            </a:r>
            <a:br>
              <a:rPr lang="en-US" sz="1100" b="1" i="0" dirty="0">
                <a:solidFill>
                  <a:srgbClr val="002060"/>
                </a:solidFill>
                <a:effectLst/>
                <a:latin typeface="Nunito Light" panose="020B0604020202020204" charset="0"/>
              </a:rPr>
            </a:br>
            <a:r>
              <a:rPr lang="en-US" sz="1100" b="1" i="0" dirty="0">
                <a:solidFill>
                  <a:srgbClr val="002060"/>
                </a:solidFill>
                <a:effectLst/>
                <a:latin typeface="Nunito Light" panose="020B0604020202020204" charset="0"/>
              </a:rPr>
              <a:t>FROM </a:t>
            </a:r>
            <a:r>
              <a:rPr lang="en-US" sz="1100" b="1" i="0" dirty="0" err="1">
                <a:solidFill>
                  <a:srgbClr val="002060"/>
                </a:solidFill>
                <a:effectLst/>
                <a:latin typeface="Nunito Light" panose="020B0604020202020204" charset="0"/>
              </a:rPr>
              <a:t>taxi_rides</a:t>
            </a:r>
            <a:br>
              <a:rPr lang="en-US" sz="1100" b="1" i="0" dirty="0">
                <a:solidFill>
                  <a:srgbClr val="002060"/>
                </a:solidFill>
                <a:effectLst/>
                <a:latin typeface="Nunito Light" panose="020B0604020202020204" charset="0"/>
              </a:rPr>
            </a:br>
            <a:r>
              <a:rPr lang="en-US" sz="1100" b="1" i="0" dirty="0">
                <a:solidFill>
                  <a:srgbClr val="002060"/>
                </a:solidFill>
                <a:effectLst/>
                <a:latin typeface="Nunito Light" panose="020B0604020202020204" charset="0"/>
              </a:rPr>
              <a:t> and yields : 145864</a:t>
            </a:r>
            <a:br>
              <a:rPr lang="en-US" sz="1100" b="1" i="0" dirty="0">
                <a:solidFill>
                  <a:srgbClr val="002060"/>
                </a:solidFill>
                <a:effectLst/>
                <a:latin typeface="Nunito Light" panose="020B0604020202020204" charset="0"/>
              </a:rPr>
            </a:br>
            <a:br>
              <a:rPr lang="en-US" sz="1100" b="1" i="0" dirty="0">
                <a:solidFill>
                  <a:srgbClr val="002060"/>
                </a:solidFill>
                <a:effectLst/>
                <a:latin typeface="Nunito Light" panose="020B0604020202020204" charset="0"/>
              </a:rPr>
            </a:br>
            <a:r>
              <a:rPr lang="en-US" sz="1100" b="1" i="0" dirty="0">
                <a:solidFill>
                  <a:srgbClr val="002060"/>
                </a:solidFill>
                <a:effectLst/>
                <a:latin typeface="Nunito Light" panose="020B0604020202020204" charset="0"/>
              </a:rPr>
              <a:t>I used another query to make sure that I do get the correct primary key:</a:t>
            </a:r>
            <a:br>
              <a:rPr lang="en-US" sz="1100" b="1" i="0" dirty="0">
                <a:solidFill>
                  <a:srgbClr val="002060"/>
                </a:solidFill>
                <a:effectLst/>
                <a:latin typeface="Nunito Light" panose="020B0604020202020204" charset="0"/>
              </a:rPr>
            </a:br>
            <a:br>
              <a:rPr lang="en-US" sz="1100" b="1" i="1" dirty="0">
                <a:solidFill>
                  <a:srgbClr val="002060"/>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 The Date Range is simply bound within: PickUp_Datetime and DropOff_Datetime. </a:t>
            </a: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This simply means that a taxi ride occurs once the passenger starts &amp; boards the taxi (PickUp_Datetime) &amp; ends once he/she exits (Dropoff_Datetime).</a:t>
            </a: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 The dataset states that the geographical boundaries are limited to the </a:t>
            </a:r>
            <a:endParaRPr sz="11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115"/>
        <p:cNvGrpSpPr/>
        <p:nvPr/>
      </p:nvGrpSpPr>
      <p:grpSpPr>
        <a:xfrm>
          <a:off x="0" y="0"/>
          <a:ext cx="0" cy="0"/>
          <a:chOff x="0" y="0"/>
          <a:chExt cx="0" cy="0"/>
        </a:xfrm>
      </p:grpSpPr>
      <p:sp>
        <p:nvSpPr>
          <p:cNvPr id="116" name="Google Shape;116;p25"/>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434343"/>
                </a:solidFill>
                <a:latin typeface="Nunito Light"/>
                <a:ea typeface="Nunito Light"/>
                <a:cs typeface="Nunito Light"/>
                <a:sym typeface="Nunito Light"/>
              </a:rPr>
              <a:t>Answer Slide - continuation</a:t>
            </a: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17" name="Google Shape;117;p25"/>
          <p:cNvSpPr txBox="1">
            <a:spLocks noGrp="1"/>
          </p:cNvSpPr>
          <p:nvPr>
            <p:ph type="ctrTitle"/>
          </p:nvPr>
        </p:nvSpPr>
        <p:spPr>
          <a:xfrm>
            <a:off x="329050" y="614363"/>
            <a:ext cx="7532700" cy="42719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1" i="1" dirty="0">
                <a:solidFill>
                  <a:srgbClr val="002060"/>
                </a:solidFill>
                <a:latin typeface="Nunito Light"/>
                <a:ea typeface="Nunito Light"/>
                <a:cs typeface="Nunito Light"/>
                <a:sym typeface="Nunito Light"/>
              </a:rPr>
              <a:t>SELECT count(distinct(</a:t>
            </a:r>
            <a:r>
              <a:rPr lang="en-US" sz="1100" b="1" i="1" dirty="0" err="1">
                <a:solidFill>
                  <a:srgbClr val="002060"/>
                </a:solidFill>
                <a:latin typeface="Nunito Light"/>
                <a:ea typeface="Nunito Light"/>
                <a:cs typeface="Nunito Light"/>
                <a:sym typeface="Nunito Light"/>
              </a:rPr>
              <a:t>concat</a:t>
            </a:r>
            <a:r>
              <a:rPr lang="en-US" sz="1100" b="1" i="1" dirty="0">
                <a:solidFill>
                  <a:srgbClr val="002060"/>
                </a:solidFill>
                <a:latin typeface="Nunito Light"/>
                <a:ea typeface="Nunito Light"/>
                <a:cs typeface="Nunito Light"/>
                <a:sym typeface="Nunito Light"/>
              </a:rPr>
              <a:t>(id, </a:t>
            </a:r>
            <a:r>
              <a:rPr lang="en-US" sz="1100" b="1" i="1" dirty="0" err="1">
                <a:solidFill>
                  <a:srgbClr val="002060"/>
                </a:solidFill>
                <a:latin typeface="Nunito Light"/>
                <a:ea typeface="Nunito Light"/>
                <a:cs typeface="Nunito Light"/>
                <a:sym typeface="Nunito Light"/>
              </a:rPr>
              <a:t>pickup_datetime</a:t>
            </a:r>
            <a:r>
              <a:rPr lang="en-US" sz="1100" b="1" i="1" dirty="0">
                <a:solidFill>
                  <a:srgbClr val="002060"/>
                </a:solidFill>
                <a:latin typeface="Nunito Light"/>
                <a:ea typeface="Nunito Light"/>
                <a:cs typeface="Nunito Light"/>
                <a:sym typeface="Nunito Light"/>
              </a:rPr>
              <a:t>)))</a:t>
            </a:r>
            <a:br>
              <a:rPr lang="en-US" sz="1100" b="1" i="1" dirty="0">
                <a:solidFill>
                  <a:srgbClr val="002060"/>
                </a:solidFill>
                <a:latin typeface="Nunito Light"/>
                <a:ea typeface="Nunito Light"/>
                <a:cs typeface="Nunito Light"/>
                <a:sym typeface="Nunito Light"/>
              </a:rPr>
            </a:br>
            <a:r>
              <a:rPr lang="en-US" sz="1100" b="1" i="1" dirty="0">
                <a:solidFill>
                  <a:srgbClr val="002060"/>
                </a:solidFill>
                <a:latin typeface="Nunito Light"/>
                <a:ea typeface="Nunito Light"/>
                <a:cs typeface="Nunito Light"/>
                <a:sym typeface="Nunito Light"/>
              </a:rPr>
              <a:t>FROM </a:t>
            </a:r>
            <a:r>
              <a:rPr lang="en-US" sz="1100" b="1" i="1" dirty="0" err="1">
                <a:solidFill>
                  <a:srgbClr val="002060"/>
                </a:solidFill>
                <a:latin typeface="Nunito Light"/>
                <a:ea typeface="Nunito Light"/>
                <a:cs typeface="Nunito Light"/>
                <a:sym typeface="Nunito Light"/>
              </a:rPr>
              <a:t>taxi_rides</a:t>
            </a:r>
            <a:br>
              <a:rPr lang="en-US" sz="1100" b="1" i="1" dirty="0">
                <a:solidFill>
                  <a:srgbClr val="002060"/>
                </a:solidFill>
                <a:latin typeface="Nunito Light"/>
                <a:ea typeface="Nunito Light"/>
                <a:cs typeface="Nunito Light"/>
                <a:sym typeface="Nunito Light"/>
              </a:rPr>
            </a:br>
            <a:r>
              <a:rPr lang="en-US" sz="1100" b="1" i="1" dirty="0">
                <a:solidFill>
                  <a:srgbClr val="002060"/>
                </a:solidFill>
                <a:latin typeface="Nunito Light"/>
                <a:ea typeface="Nunito Light"/>
                <a:cs typeface="Nunito Light"/>
                <a:sym typeface="Nunito Light"/>
              </a:rPr>
              <a:t>yields the result: </a:t>
            </a:r>
            <a:br>
              <a:rPr lang="en-US" sz="1100" b="1" i="1" dirty="0">
                <a:solidFill>
                  <a:srgbClr val="002060"/>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 The Date Range is simply bound within: PickUp_Datetime and DropOff_Datetime. </a:t>
            </a: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This simply means that a taxi ride occurs once the passenger starts &amp; boards the taxi (PickUp_Datetime) &amp; ends once he/she exits (Dropoff_Datetime).</a:t>
            </a: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Query # 1 shows both the MAX() and MIN() pick up datetimes:</a:t>
            </a:r>
            <a:br>
              <a:rPr lang="en" sz="1100" dirty="0">
                <a:solidFill>
                  <a:srgbClr val="434343"/>
                </a:solidFill>
                <a:latin typeface="Nunito Light"/>
                <a:ea typeface="Nunito Light"/>
                <a:cs typeface="Nunito Light"/>
                <a:sym typeface="Nunito Light"/>
              </a:rPr>
            </a:br>
            <a:r>
              <a:rPr lang="en-US" sz="1100" b="1" dirty="0">
                <a:solidFill>
                  <a:srgbClr val="002060"/>
                </a:solidFill>
                <a:latin typeface="Nunito Light"/>
                <a:ea typeface="Nunito Light"/>
                <a:cs typeface="Nunito Light"/>
                <a:sym typeface="Nunito Light"/>
              </a:rPr>
              <a:t>select max(</a:t>
            </a:r>
            <a:r>
              <a:rPr lang="en-US" sz="1100" b="1" dirty="0" err="1">
                <a:solidFill>
                  <a:srgbClr val="002060"/>
                </a:solidFill>
                <a:latin typeface="Nunito Light"/>
                <a:ea typeface="Nunito Light"/>
                <a:cs typeface="Nunito Light"/>
                <a:sym typeface="Nunito Light"/>
              </a:rPr>
              <a:t>pickup_datetime</a:t>
            </a:r>
            <a:r>
              <a:rPr lang="en-US" sz="1100" b="1" dirty="0">
                <a:solidFill>
                  <a:srgbClr val="002060"/>
                </a:solidFill>
                <a:latin typeface="Nunito Light"/>
                <a:ea typeface="Nunito Light"/>
                <a:cs typeface="Nunito Light"/>
                <a:sym typeface="Nunito Light"/>
              </a:rPr>
              <a:t>),min(</a:t>
            </a:r>
            <a:r>
              <a:rPr lang="en-US" sz="1100" b="1" dirty="0" err="1">
                <a:solidFill>
                  <a:srgbClr val="002060"/>
                </a:solidFill>
                <a:latin typeface="Nunito Light"/>
                <a:ea typeface="Nunito Light"/>
                <a:cs typeface="Nunito Light"/>
                <a:sym typeface="Nunito Light"/>
              </a:rPr>
              <a:t>pickup_datetime</a:t>
            </a:r>
            <a:r>
              <a:rPr lang="en-US" sz="1100" b="1" dirty="0">
                <a:solidFill>
                  <a:srgbClr val="002060"/>
                </a:solidFill>
                <a:latin typeface="Nunito Light"/>
                <a:ea typeface="Nunito Light"/>
                <a:cs typeface="Nunito Light"/>
                <a:sym typeface="Nunito Light"/>
              </a:rPr>
              <a:t>)</a:t>
            </a:r>
            <a:br>
              <a:rPr lang="en-US" sz="1100" b="1" dirty="0">
                <a:solidFill>
                  <a:srgbClr val="002060"/>
                </a:solidFill>
                <a:latin typeface="Nunito Light"/>
                <a:ea typeface="Nunito Light"/>
                <a:cs typeface="Nunito Light"/>
                <a:sym typeface="Nunito Light"/>
              </a:rPr>
            </a:br>
            <a:r>
              <a:rPr lang="en-US" sz="1100" b="1" dirty="0">
                <a:solidFill>
                  <a:srgbClr val="002060"/>
                </a:solidFill>
                <a:latin typeface="Nunito Light"/>
                <a:ea typeface="Nunito Light"/>
                <a:cs typeface="Nunito Light"/>
                <a:sym typeface="Nunito Light"/>
              </a:rPr>
              <a:t>from </a:t>
            </a:r>
            <a:r>
              <a:rPr lang="en-US" sz="1100" b="1" dirty="0" err="1">
                <a:solidFill>
                  <a:srgbClr val="002060"/>
                </a:solidFill>
                <a:latin typeface="Nunito Light"/>
                <a:ea typeface="Nunito Light"/>
                <a:cs typeface="Nunito Light"/>
                <a:sym typeface="Nunito Light"/>
              </a:rPr>
              <a:t>taxi_rides</a:t>
            </a:r>
            <a:r>
              <a:rPr lang="en-US" sz="1100" b="1" dirty="0">
                <a:solidFill>
                  <a:srgbClr val="002060"/>
                </a:solidFill>
                <a:latin typeface="Nunito Light"/>
                <a:ea typeface="Nunito Light"/>
                <a:cs typeface="Nunito Light"/>
                <a:sym typeface="Nunito Light"/>
              </a:rPr>
              <a:t>;</a:t>
            </a:r>
            <a:br>
              <a:rPr lang="en-US" sz="1100" b="1" dirty="0">
                <a:solidFill>
                  <a:srgbClr val="002060"/>
                </a:solidFill>
                <a:latin typeface="Nunito Light"/>
                <a:ea typeface="Nunito Light"/>
                <a:cs typeface="Nunito Light"/>
                <a:sym typeface="Nunito Light"/>
              </a:rPr>
            </a:br>
            <a:br>
              <a:rPr lang="en-US" sz="1100" b="1" dirty="0">
                <a:solidFill>
                  <a:srgbClr val="002060"/>
                </a:solidFill>
                <a:latin typeface="Nunito Light"/>
                <a:ea typeface="Nunito Light"/>
                <a:cs typeface="Nunito Light"/>
                <a:sym typeface="Nunito Light"/>
              </a:rPr>
            </a:br>
            <a:r>
              <a:rPr lang="en-US" sz="1100" b="1" dirty="0">
                <a:solidFill>
                  <a:srgbClr val="002060"/>
                </a:solidFill>
                <a:latin typeface="Nunito Light"/>
                <a:ea typeface="Nunito Light"/>
                <a:cs typeface="Nunito Light"/>
                <a:sym typeface="Nunito Light"/>
              </a:rPr>
              <a:t>RESULT:</a:t>
            </a: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Query # 2 shows both the MAX() and MIN() </a:t>
            </a: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Query # 2 shows both the MAX() and MIN() drop-off datetimes:</a:t>
            </a:r>
            <a:br>
              <a:rPr lang="en" sz="1100" dirty="0">
                <a:solidFill>
                  <a:srgbClr val="434343"/>
                </a:solidFill>
                <a:latin typeface="Nunito Light"/>
                <a:ea typeface="Nunito Light"/>
                <a:cs typeface="Nunito Light"/>
                <a:sym typeface="Nunito Light"/>
              </a:rPr>
            </a:br>
            <a:r>
              <a:rPr lang="en-US" sz="1100" b="1" dirty="0">
                <a:solidFill>
                  <a:srgbClr val="002060"/>
                </a:solidFill>
                <a:latin typeface="Nunito Light"/>
                <a:ea typeface="Nunito Light"/>
                <a:cs typeface="Nunito Light"/>
                <a:sym typeface="Nunito Light"/>
              </a:rPr>
              <a:t>select max(</a:t>
            </a:r>
            <a:r>
              <a:rPr lang="en-US" sz="1100" b="1" dirty="0" err="1">
                <a:solidFill>
                  <a:srgbClr val="002060"/>
                </a:solidFill>
                <a:latin typeface="Nunito Light"/>
                <a:ea typeface="Nunito Light"/>
                <a:cs typeface="Nunito Light"/>
                <a:sym typeface="Nunito Light"/>
              </a:rPr>
              <a:t>dropoff_datetime</a:t>
            </a:r>
            <a:r>
              <a:rPr lang="en-US" sz="1100" b="1" dirty="0">
                <a:solidFill>
                  <a:srgbClr val="002060"/>
                </a:solidFill>
                <a:latin typeface="Nunito Light"/>
                <a:ea typeface="Nunito Light"/>
                <a:cs typeface="Nunito Light"/>
                <a:sym typeface="Nunito Light"/>
              </a:rPr>
              <a:t>),min(</a:t>
            </a:r>
            <a:r>
              <a:rPr lang="en-US" sz="1100" b="1" dirty="0" err="1">
                <a:solidFill>
                  <a:srgbClr val="002060"/>
                </a:solidFill>
                <a:latin typeface="Nunito Light"/>
                <a:ea typeface="Nunito Light"/>
                <a:cs typeface="Nunito Light"/>
                <a:sym typeface="Nunito Light"/>
              </a:rPr>
              <a:t>dropoff_datetime</a:t>
            </a:r>
            <a:r>
              <a:rPr lang="en-US" sz="1100" b="1" dirty="0">
                <a:solidFill>
                  <a:srgbClr val="002060"/>
                </a:solidFill>
                <a:latin typeface="Nunito Light"/>
                <a:ea typeface="Nunito Light"/>
                <a:cs typeface="Nunito Light"/>
                <a:sym typeface="Nunito Light"/>
              </a:rPr>
              <a:t>)</a:t>
            </a:r>
            <a:br>
              <a:rPr lang="en-US" sz="1100" b="1" dirty="0">
                <a:solidFill>
                  <a:srgbClr val="002060"/>
                </a:solidFill>
                <a:latin typeface="Nunito Light"/>
                <a:ea typeface="Nunito Light"/>
                <a:cs typeface="Nunito Light"/>
                <a:sym typeface="Nunito Light"/>
              </a:rPr>
            </a:br>
            <a:r>
              <a:rPr lang="en-US" sz="1100" b="1" dirty="0">
                <a:solidFill>
                  <a:srgbClr val="002060"/>
                </a:solidFill>
                <a:latin typeface="Nunito Light"/>
                <a:ea typeface="Nunito Light"/>
                <a:cs typeface="Nunito Light"/>
                <a:sym typeface="Nunito Light"/>
              </a:rPr>
              <a:t>from </a:t>
            </a:r>
            <a:r>
              <a:rPr lang="en-US" sz="1100" b="1" dirty="0" err="1">
                <a:solidFill>
                  <a:srgbClr val="002060"/>
                </a:solidFill>
                <a:latin typeface="Nunito Light"/>
                <a:ea typeface="Nunito Light"/>
                <a:cs typeface="Nunito Light"/>
                <a:sym typeface="Nunito Light"/>
              </a:rPr>
              <a:t>taxi_rides</a:t>
            </a:r>
            <a:r>
              <a:rPr lang="en-US" sz="1100" b="1" dirty="0">
                <a:solidFill>
                  <a:srgbClr val="002060"/>
                </a:solidFill>
                <a:latin typeface="Nunito Light"/>
                <a:ea typeface="Nunito Light"/>
                <a:cs typeface="Nunito Light"/>
                <a:sym typeface="Nunito Light"/>
              </a:rPr>
              <a:t>;</a:t>
            </a:r>
            <a:br>
              <a:rPr lang="en-US" sz="1100" b="1" dirty="0">
                <a:solidFill>
                  <a:srgbClr val="002060"/>
                </a:solidFill>
                <a:latin typeface="Nunito Light"/>
                <a:ea typeface="Nunito Light"/>
                <a:cs typeface="Nunito Light"/>
                <a:sym typeface="Nunito Light"/>
              </a:rPr>
            </a:br>
            <a:r>
              <a:rPr lang="en-US" sz="1100" b="1" dirty="0">
                <a:solidFill>
                  <a:srgbClr val="002060"/>
                </a:solidFill>
                <a:latin typeface="Nunito Light"/>
                <a:ea typeface="Nunito Light"/>
                <a:cs typeface="Nunito Light"/>
                <a:sym typeface="Nunito Light"/>
              </a:rPr>
              <a:t>RESLUT:</a:t>
            </a:r>
            <a:br>
              <a:rPr lang="en-US" sz="1100" b="1" dirty="0">
                <a:solidFill>
                  <a:srgbClr val="002060"/>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br>
              <a:rPr lang="en" sz="1100" dirty="0">
                <a:solidFill>
                  <a:srgbClr val="434343"/>
                </a:solidFill>
                <a:latin typeface="Nunito Light"/>
                <a:ea typeface="Nunito Light"/>
                <a:cs typeface="Nunito Light"/>
                <a:sym typeface="Nunito Light"/>
              </a:rPr>
            </a:br>
            <a:r>
              <a:rPr lang="en" sz="1100" dirty="0">
                <a:solidFill>
                  <a:srgbClr val="434343"/>
                </a:solidFill>
                <a:latin typeface="Nunito Light"/>
                <a:ea typeface="Nunito Light"/>
                <a:cs typeface="Nunito Light"/>
                <a:sym typeface="Nunito Light"/>
              </a:rPr>
              <a:t>* The dataset states that the geographical boundaries are limited to the </a:t>
            </a:r>
            <a:endParaRPr sz="11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graphicFrame>
        <p:nvGraphicFramePr>
          <p:cNvPr id="2" name="Table 1">
            <a:extLst>
              <a:ext uri="{FF2B5EF4-FFF2-40B4-BE49-F238E27FC236}">
                <a16:creationId xmlns:a16="http://schemas.microsoft.com/office/drawing/2014/main" id="{B42C131A-1014-41D1-AA86-80050935531A}"/>
              </a:ext>
            </a:extLst>
          </p:cNvPr>
          <p:cNvGraphicFramePr>
            <a:graphicFrameLocks noGrp="1"/>
          </p:cNvGraphicFramePr>
          <p:nvPr>
            <p:extLst>
              <p:ext uri="{D42A27DB-BD31-4B8C-83A1-F6EECF244321}">
                <p14:modId xmlns:p14="http://schemas.microsoft.com/office/powerpoint/2010/main" val="3332602482"/>
              </p:ext>
            </p:extLst>
          </p:nvPr>
        </p:nvGraphicFramePr>
        <p:xfrm>
          <a:off x="384238" y="3095149"/>
          <a:ext cx="5718048" cy="289560"/>
        </p:xfrm>
        <a:graphic>
          <a:graphicData uri="http://schemas.openxmlformats.org/drawingml/2006/table">
            <a:tbl>
              <a:tblPr/>
              <a:tblGrid>
                <a:gridCol w="2859024">
                  <a:extLst>
                    <a:ext uri="{9D8B030D-6E8A-4147-A177-3AD203B41FA5}">
                      <a16:colId xmlns:a16="http://schemas.microsoft.com/office/drawing/2014/main" val="3170065372"/>
                    </a:ext>
                  </a:extLst>
                </a:gridCol>
                <a:gridCol w="2859024">
                  <a:extLst>
                    <a:ext uri="{9D8B030D-6E8A-4147-A177-3AD203B41FA5}">
                      <a16:colId xmlns:a16="http://schemas.microsoft.com/office/drawing/2014/main" val="482434875"/>
                    </a:ext>
                  </a:extLst>
                </a:gridCol>
              </a:tblGrid>
              <a:tr h="254635">
                <a:tc>
                  <a:txBody>
                    <a:bodyPr/>
                    <a:lstStyle/>
                    <a:p>
                      <a:pPr fontAlgn="base"/>
                      <a:r>
                        <a:rPr lang="en-US" sz="1100" dirty="0">
                          <a:solidFill>
                            <a:srgbClr val="525C65"/>
                          </a:solidFill>
                          <a:effectLst/>
                          <a:latin typeface="Nunito Light" panose="020B0604020202020204" charset="0"/>
                        </a:rPr>
                        <a:t>2016-06-30T23:58:00.000Z (max)</a:t>
                      </a:r>
                    </a:p>
                  </a:txBody>
                  <a:tcPr marL="182880" marR="182880" marT="60960" marB="60960" anchor="ctr">
                    <a:lnL>
                      <a:noFill/>
                    </a:lnL>
                    <a:lnR>
                      <a:noFill/>
                    </a:lnR>
                    <a:lnT>
                      <a:noFill/>
                    </a:lnT>
                    <a:lnB>
                      <a:noFill/>
                    </a:lnB>
                    <a:solidFill>
                      <a:srgbClr val="E8F7FF"/>
                    </a:solidFill>
                  </a:tcPr>
                </a:tc>
                <a:tc>
                  <a:txBody>
                    <a:bodyPr/>
                    <a:lstStyle/>
                    <a:p>
                      <a:pPr fontAlgn="base"/>
                      <a:r>
                        <a:rPr lang="en-US" sz="1100" dirty="0">
                          <a:solidFill>
                            <a:srgbClr val="525C65"/>
                          </a:solidFill>
                          <a:effectLst/>
                          <a:latin typeface="Nunito Light" panose="020B0604020202020204" charset="0"/>
                        </a:rPr>
                        <a:t>2016-01-01T00:04:00.000Z (min)</a:t>
                      </a:r>
                    </a:p>
                  </a:txBody>
                  <a:tcPr marL="182880" marR="182880" marT="60960" marB="60960" anchor="ctr">
                    <a:lnL>
                      <a:noFill/>
                    </a:lnL>
                    <a:lnR>
                      <a:noFill/>
                    </a:lnR>
                    <a:lnT>
                      <a:noFill/>
                    </a:lnT>
                    <a:lnB>
                      <a:noFill/>
                    </a:lnB>
                    <a:solidFill>
                      <a:srgbClr val="E8F7FF"/>
                    </a:solidFill>
                  </a:tcPr>
                </a:tc>
                <a:extLst>
                  <a:ext uri="{0D108BD9-81ED-4DB2-BD59-A6C34878D82A}">
                    <a16:rowId xmlns:a16="http://schemas.microsoft.com/office/drawing/2014/main" val="1434076557"/>
                  </a:ext>
                </a:extLst>
              </a:tr>
            </a:tbl>
          </a:graphicData>
        </a:graphic>
      </p:graphicFrame>
      <p:graphicFrame>
        <p:nvGraphicFramePr>
          <p:cNvPr id="3" name="Table 2">
            <a:extLst>
              <a:ext uri="{FF2B5EF4-FFF2-40B4-BE49-F238E27FC236}">
                <a16:creationId xmlns:a16="http://schemas.microsoft.com/office/drawing/2014/main" id="{FE0FDE6F-8885-47AA-9F66-3849A05A4EF4}"/>
              </a:ext>
            </a:extLst>
          </p:cNvPr>
          <p:cNvGraphicFramePr>
            <a:graphicFrameLocks noGrp="1"/>
          </p:cNvGraphicFramePr>
          <p:nvPr>
            <p:extLst>
              <p:ext uri="{D42A27DB-BD31-4B8C-83A1-F6EECF244321}">
                <p14:modId xmlns:p14="http://schemas.microsoft.com/office/powerpoint/2010/main" val="1511048104"/>
              </p:ext>
            </p:extLst>
          </p:nvPr>
        </p:nvGraphicFramePr>
        <p:xfrm>
          <a:off x="384238" y="4443253"/>
          <a:ext cx="5718048" cy="304800"/>
        </p:xfrm>
        <a:graphic>
          <a:graphicData uri="http://schemas.openxmlformats.org/drawingml/2006/table">
            <a:tbl>
              <a:tblPr/>
              <a:tblGrid>
                <a:gridCol w="2859024">
                  <a:extLst>
                    <a:ext uri="{9D8B030D-6E8A-4147-A177-3AD203B41FA5}">
                      <a16:colId xmlns:a16="http://schemas.microsoft.com/office/drawing/2014/main" val="3497510305"/>
                    </a:ext>
                  </a:extLst>
                </a:gridCol>
                <a:gridCol w="2859024">
                  <a:extLst>
                    <a:ext uri="{9D8B030D-6E8A-4147-A177-3AD203B41FA5}">
                      <a16:colId xmlns:a16="http://schemas.microsoft.com/office/drawing/2014/main" val="2207313712"/>
                    </a:ext>
                  </a:extLst>
                </a:gridCol>
              </a:tblGrid>
              <a:tr h="304800">
                <a:tc>
                  <a:txBody>
                    <a:bodyPr/>
                    <a:lstStyle/>
                    <a:p>
                      <a:pPr fontAlgn="base"/>
                      <a:r>
                        <a:rPr lang="en-US" sz="1100" dirty="0">
                          <a:solidFill>
                            <a:srgbClr val="525C65"/>
                          </a:solidFill>
                          <a:effectLst/>
                          <a:latin typeface="Nunito Light" panose="020B0604020202020204" charset="0"/>
                        </a:rPr>
                        <a:t>2016-07-01T23:02:00.000Z (max)</a:t>
                      </a:r>
                    </a:p>
                  </a:txBody>
                  <a:tcPr marL="182880" marR="182880" marT="60960" marB="60960" anchor="ctr">
                    <a:lnL>
                      <a:noFill/>
                    </a:lnL>
                    <a:lnR>
                      <a:noFill/>
                    </a:lnR>
                    <a:lnT>
                      <a:noFill/>
                    </a:lnT>
                    <a:lnB>
                      <a:noFill/>
                    </a:lnB>
                    <a:solidFill>
                      <a:srgbClr val="E8F7FF"/>
                    </a:solidFill>
                  </a:tcPr>
                </a:tc>
                <a:tc>
                  <a:txBody>
                    <a:bodyPr/>
                    <a:lstStyle/>
                    <a:p>
                      <a:pPr fontAlgn="base"/>
                      <a:r>
                        <a:rPr lang="en-US" sz="1100" dirty="0">
                          <a:solidFill>
                            <a:srgbClr val="525C65"/>
                          </a:solidFill>
                          <a:effectLst/>
                          <a:latin typeface="Nunito Light" panose="020B0604020202020204" charset="0"/>
                        </a:rPr>
                        <a:t>2016-01-01T00:12:00.000Z (min)</a:t>
                      </a:r>
                    </a:p>
                  </a:txBody>
                  <a:tcPr marL="182880" marR="182880" marT="60960" marB="60960" anchor="ctr">
                    <a:lnL>
                      <a:noFill/>
                    </a:lnL>
                    <a:lnR>
                      <a:noFill/>
                    </a:lnR>
                    <a:lnT>
                      <a:noFill/>
                    </a:lnT>
                    <a:lnB>
                      <a:noFill/>
                    </a:lnB>
                    <a:solidFill>
                      <a:srgbClr val="E8F7FF"/>
                    </a:solidFill>
                  </a:tcPr>
                </a:tc>
                <a:extLst>
                  <a:ext uri="{0D108BD9-81ED-4DB2-BD59-A6C34878D82A}">
                    <a16:rowId xmlns:a16="http://schemas.microsoft.com/office/drawing/2014/main" val="1091418546"/>
                  </a:ext>
                </a:extLst>
              </a:tr>
            </a:tbl>
          </a:graphicData>
        </a:graphic>
      </p:graphicFrame>
    </p:spTree>
    <p:extLst>
      <p:ext uri="{BB962C8B-B14F-4D97-AF65-F5344CB8AC3E}">
        <p14:creationId xmlns:p14="http://schemas.microsoft.com/office/powerpoint/2010/main" val="2087917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2F415-50EC-4D9A-A5D7-367C257CA4B5}"/>
              </a:ext>
            </a:extLst>
          </p:cNvPr>
          <p:cNvSpPr>
            <a:spLocks noGrp="1"/>
          </p:cNvSpPr>
          <p:nvPr>
            <p:ph type="title"/>
          </p:nvPr>
        </p:nvSpPr>
        <p:spPr>
          <a:xfrm>
            <a:off x="311700" y="178594"/>
            <a:ext cx="8520600" cy="4586287"/>
          </a:xfrm>
        </p:spPr>
        <p:txBody>
          <a:bodyPr/>
          <a:lstStyle/>
          <a:p>
            <a:pPr algn="l"/>
            <a:r>
              <a:rPr lang="en-CA" sz="1100" dirty="0">
                <a:latin typeface="Nunito Light" panose="020B0604020202020204" charset="0"/>
              </a:rPr>
              <a:t>The </a:t>
            </a:r>
            <a:r>
              <a:rPr lang="en-CA" sz="1100" dirty="0" err="1">
                <a:latin typeface="Nunito Light" panose="020B0604020202020204" charset="0"/>
              </a:rPr>
              <a:t>georgraphical</a:t>
            </a:r>
            <a:r>
              <a:rPr lang="en-CA" sz="1100" dirty="0">
                <a:latin typeface="Nunito Light" panose="020B0604020202020204" charset="0"/>
              </a:rPr>
              <a:t> bounds of this specific data set is mostly focused within New York, specifically within NYC. There are </a:t>
            </a:r>
            <a:r>
              <a:rPr lang="en-CA" sz="1100" dirty="0" err="1">
                <a:latin typeface="Nunito Light" panose="020B0604020202020204" charset="0"/>
              </a:rPr>
              <a:t>ofcours,e</a:t>
            </a:r>
            <a:r>
              <a:rPr lang="en-CA" sz="1100" dirty="0">
                <a:latin typeface="Nunito Light" panose="020B0604020202020204" charset="0"/>
              </a:rPr>
              <a:t> some outliers. The screen shots below taken from Tableau Public would prove this point:</a:t>
            </a:r>
            <a:br>
              <a:rPr lang="en-CA" sz="1100" dirty="0">
                <a:latin typeface="Nunito Light" panose="020B0604020202020204" charset="0"/>
              </a:rPr>
            </a:br>
            <a:br>
              <a:rPr lang="en-CA" sz="1100" dirty="0">
                <a:latin typeface="Nunito Light" panose="020B0604020202020204" charset="0"/>
              </a:rPr>
            </a:br>
            <a:r>
              <a:rPr lang="en-CA" sz="1000" b="1" i="1" dirty="0">
                <a:latin typeface="Nunito Light" panose="020B0604020202020204" charset="0"/>
              </a:rPr>
              <a:t>A ‘Bird’s Eye View’ of traffic concentration, It is very clear that there are certain areas that are considered outliers due to their locations.</a:t>
            </a: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endParaRPr lang="en-US" sz="1100" dirty="0">
              <a:latin typeface="Nunito Light" panose="020B0604020202020204" charset="0"/>
            </a:endParaRPr>
          </a:p>
        </p:txBody>
      </p:sp>
      <p:pic>
        <p:nvPicPr>
          <p:cNvPr id="4" name="Picture 3" descr="Map&#10;&#10;Description automatically generated">
            <a:extLst>
              <a:ext uri="{FF2B5EF4-FFF2-40B4-BE49-F238E27FC236}">
                <a16:creationId xmlns:a16="http://schemas.microsoft.com/office/drawing/2014/main" id="{85B1F4E1-D13E-46F0-A544-78E34A82FE9E}"/>
              </a:ext>
            </a:extLst>
          </p:cNvPr>
          <p:cNvPicPr>
            <a:picLocks noChangeAspect="1"/>
          </p:cNvPicPr>
          <p:nvPr/>
        </p:nvPicPr>
        <p:blipFill>
          <a:blip r:embed="rId3"/>
          <a:stretch>
            <a:fillRect/>
          </a:stretch>
        </p:blipFill>
        <p:spPr>
          <a:xfrm>
            <a:off x="311700" y="1198074"/>
            <a:ext cx="3631151" cy="1830876"/>
          </a:xfrm>
          <a:prstGeom prst="rect">
            <a:avLst/>
          </a:prstGeom>
        </p:spPr>
      </p:pic>
      <p:pic>
        <p:nvPicPr>
          <p:cNvPr id="6" name="Picture 5" descr="Map&#10;&#10;Description automatically generated">
            <a:extLst>
              <a:ext uri="{FF2B5EF4-FFF2-40B4-BE49-F238E27FC236}">
                <a16:creationId xmlns:a16="http://schemas.microsoft.com/office/drawing/2014/main" id="{32CFD775-3B90-47A3-B90F-98AA7D013CF7}"/>
              </a:ext>
            </a:extLst>
          </p:cNvPr>
          <p:cNvPicPr>
            <a:picLocks noChangeAspect="1"/>
          </p:cNvPicPr>
          <p:nvPr/>
        </p:nvPicPr>
        <p:blipFill>
          <a:blip r:embed="rId4"/>
          <a:stretch>
            <a:fillRect/>
          </a:stretch>
        </p:blipFill>
        <p:spPr>
          <a:xfrm>
            <a:off x="4270430" y="2685012"/>
            <a:ext cx="4766313" cy="2393156"/>
          </a:xfrm>
          <a:prstGeom prst="rect">
            <a:avLst/>
          </a:prstGeom>
        </p:spPr>
      </p:pic>
    </p:spTree>
    <p:extLst>
      <p:ext uri="{BB962C8B-B14F-4D97-AF65-F5344CB8AC3E}">
        <p14:creationId xmlns:p14="http://schemas.microsoft.com/office/powerpoint/2010/main" val="2956137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C65B-17E5-45D1-9C1C-E84B5F8B8B2E}"/>
              </a:ext>
            </a:extLst>
          </p:cNvPr>
          <p:cNvSpPr>
            <a:spLocks noGrp="1"/>
          </p:cNvSpPr>
          <p:nvPr>
            <p:ph type="title"/>
          </p:nvPr>
        </p:nvSpPr>
        <p:spPr>
          <a:xfrm>
            <a:off x="311700" y="185737"/>
            <a:ext cx="8520600" cy="4757737"/>
          </a:xfrm>
        </p:spPr>
        <p:txBody>
          <a:bodyPr/>
          <a:lstStyle/>
          <a:p>
            <a:pPr algn="l"/>
            <a:r>
              <a:rPr lang="en-CA" sz="1100" dirty="0">
                <a:latin typeface="Nunito Light" panose="020B0604020202020204" charset="0"/>
              </a:rPr>
              <a:t>Additional images taken from Tableau Public shows both the rush hour and a clearer view of the target audience by looking at the ‘neighbourhoods’ and ‘points of interests’ within the heatmap.</a:t>
            </a:r>
            <a:br>
              <a:rPr lang="en-CA" sz="1100" dirty="0">
                <a:latin typeface="Nunito Light" panose="020B0604020202020204" charset="0"/>
              </a:rPr>
            </a:br>
            <a:br>
              <a:rPr lang="en-CA" sz="1100" dirty="0">
                <a:latin typeface="Nunito Light" panose="020B0604020202020204" charset="0"/>
              </a:rPr>
            </a:br>
            <a:r>
              <a:rPr lang="en-CA" sz="1000" dirty="0">
                <a:latin typeface="Nunito Light" panose="020B0604020202020204" charset="0"/>
              </a:rPr>
              <a:t>Image below shows the taxi usage from 6pm (1800 hrs) to 8 pm (2000 hrs)</a:t>
            </a: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endParaRPr lang="en-US" sz="1100" dirty="0">
              <a:latin typeface="Nunito Light" panose="020B0604020202020204" charset="0"/>
            </a:endParaRPr>
          </a:p>
        </p:txBody>
      </p:sp>
      <p:pic>
        <p:nvPicPr>
          <p:cNvPr id="4" name="Picture 3" descr="A picture containing cake, map, slice, piece&#10;&#10;Description automatically generated">
            <a:extLst>
              <a:ext uri="{FF2B5EF4-FFF2-40B4-BE49-F238E27FC236}">
                <a16:creationId xmlns:a16="http://schemas.microsoft.com/office/drawing/2014/main" id="{9C952F4D-2018-4E60-82CF-99334D4DAF7E}"/>
              </a:ext>
            </a:extLst>
          </p:cNvPr>
          <p:cNvPicPr>
            <a:picLocks noChangeAspect="1"/>
          </p:cNvPicPr>
          <p:nvPr/>
        </p:nvPicPr>
        <p:blipFill>
          <a:blip r:embed="rId3"/>
          <a:stretch>
            <a:fillRect/>
          </a:stretch>
        </p:blipFill>
        <p:spPr>
          <a:xfrm>
            <a:off x="106110" y="351000"/>
            <a:ext cx="8520600" cy="4606763"/>
          </a:xfrm>
          <a:prstGeom prst="rect">
            <a:avLst/>
          </a:prstGeom>
        </p:spPr>
      </p:pic>
    </p:spTree>
    <p:extLst>
      <p:ext uri="{BB962C8B-B14F-4D97-AF65-F5344CB8AC3E}">
        <p14:creationId xmlns:p14="http://schemas.microsoft.com/office/powerpoint/2010/main" val="23137582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CD12E-801F-46B5-A1AF-028520B9A3F1}"/>
              </a:ext>
            </a:extLst>
          </p:cNvPr>
          <p:cNvSpPr>
            <a:spLocks noGrp="1"/>
          </p:cNvSpPr>
          <p:nvPr>
            <p:ph type="title"/>
          </p:nvPr>
        </p:nvSpPr>
        <p:spPr>
          <a:xfrm>
            <a:off x="311700" y="328613"/>
            <a:ext cx="8520600" cy="4722018"/>
          </a:xfrm>
        </p:spPr>
        <p:txBody>
          <a:bodyPr/>
          <a:lstStyle/>
          <a:p>
            <a:pPr algn="l"/>
            <a:r>
              <a:rPr lang="en-CA" sz="1100" dirty="0">
                <a:latin typeface="Nunito Light" panose="020B0604020202020204" charset="0"/>
              </a:rPr>
              <a:t>The tableau map image below shows the neighbourhoods that are of main focus within the heatmap</a:t>
            </a: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br>
              <a:rPr lang="en-CA" sz="1100" dirty="0">
                <a:latin typeface="Nunito Light" panose="020B0604020202020204" charset="0"/>
              </a:rPr>
            </a:br>
            <a:endParaRPr lang="en-US" sz="1100" dirty="0">
              <a:latin typeface="Nunito Light" panose="020B0604020202020204" charset="0"/>
            </a:endParaRPr>
          </a:p>
        </p:txBody>
      </p:sp>
      <p:pic>
        <p:nvPicPr>
          <p:cNvPr id="4" name="Picture 3" descr="Map&#10;&#10;Description automatically generated">
            <a:extLst>
              <a:ext uri="{FF2B5EF4-FFF2-40B4-BE49-F238E27FC236}">
                <a16:creationId xmlns:a16="http://schemas.microsoft.com/office/drawing/2014/main" id="{0231A7BE-4C9D-421B-B80A-82B3598A3C57}"/>
              </a:ext>
            </a:extLst>
          </p:cNvPr>
          <p:cNvPicPr>
            <a:picLocks noChangeAspect="1"/>
          </p:cNvPicPr>
          <p:nvPr/>
        </p:nvPicPr>
        <p:blipFill>
          <a:blip r:embed="rId3"/>
          <a:stretch>
            <a:fillRect/>
          </a:stretch>
        </p:blipFill>
        <p:spPr>
          <a:xfrm>
            <a:off x="298143" y="785813"/>
            <a:ext cx="7976213" cy="4357687"/>
          </a:xfrm>
          <a:prstGeom prst="rect">
            <a:avLst/>
          </a:prstGeom>
        </p:spPr>
      </p:pic>
    </p:spTree>
    <p:extLst>
      <p:ext uri="{BB962C8B-B14F-4D97-AF65-F5344CB8AC3E}">
        <p14:creationId xmlns:p14="http://schemas.microsoft.com/office/powerpoint/2010/main" val="12178356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64B6F-850B-4EB9-8344-D3B526206586}"/>
              </a:ext>
            </a:extLst>
          </p:cNvPr>
          <p:cNvSpPr>
            <a:spLocks noGrp="1"/>
          </p:cNvSpPr>
          <p:nvPr>
            <p:ph type="title"/>
          </p:nvPr>
        </p:nvSpPr>
        <p:spPr>
          <a:xfrm>
            <a:off x="311700" y="307181"/>
            <a:ext cx="8520600" cy="4593432"/>
          </a:xfrm>
        </p:spPr>
        <p:txBody>
          <a:bodyPr/>
          <a:lstStyle/>
          <a:p>
            <a:pPr algn="l"/>
            <a:r>
              <a:rPr lang="en-CA" sz="1100" dirty="0">
                <a:latin typeface="Nunito" panose="020B0604020202020204" charset="0"/>
              </a:rPr>
              <a:t>Based on the 2 heat maps, the main outliers for both Pickups and </a:t>
            </a:r>
            <a:r>
              <a:rPr lang="en-CA" sz="1100" dirty="0" err="1">
                <a:latin typeface="Nunito" panose="020B0604020202020204" charset="0"/>
              </a:rPr>
              <a:t>Dropoffs</a:t>
            </a:r>
            <a:r>
              <a:rPr lang="en-CA" sz="1100" dirty="0">
                <a:latin typeface="Nunito" panose="020B0604020202020204" charset="0"/>
              </a:rPr>
              <a:t> are : La-Guardia Airport (LGA), John F. Kennedy Airport (JFK), and some surrounding neighbourhoods within NYC. </a:t>
            </a:r>
            <a:br>
              <a:rPr lang="en-CA" sz="1100" dirty="0">
                <a:latin typeface="Nunito" panose="020B0604020202020204" charset="0"/>
              </a:rPr>
            </a:br>
            <a:r>
              <a:rPr lang="en-CA" sz="1100" dirty="0" err="1">
                <a:latin typeface="Nunito" panose="020B0604020202020204" charset="0"/>
              </a:rPr>
              <a:t>PickUps</a:t>
            </a:r>
            <a:r>
              <a:rPr lang="en-CA" sz="1100" dirty="0">
                <a:latin typeface="Nunito" panose="020B0604020202020204" charset="0"/>
              </a:rPr>
              <a:t> and Outliers</a:t>
            </a: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br>
              <a:rPr lang="en-CA" sz="1100" dirty="0">
                <a:latin typeface="Nunito" panose="020B0604020202020204" charset="0"/>
              </a:rPr>
            </a:br>
            <a:r>
              <a:rPr lang="en-CA" sz="1100" dirty="0">
                <a:latin typeface="Nunito" panose="020B0604020202020204" charset="0"/>
              </a:rPr>
              <a:t> </a:t>
            </a:r>
            <a:endParaRPr lang="en-US" sz="1100" dirty="0">
              <a:latin typeface="Nunito" panose="020B0604020202020204" charset="0"/>
            </a:endParaRPr>
          </a:p>
        </p:txBody>
      </p:sp>
      <p:pic>
        <p:nvPicPr>
          <p:cNvPr id="4" name="Picture 3" descr="Map&#10;&#10;Description automatically generated">
            <a:extLst>
              <a:ext uri="{FF2B5EF4-FFF2-40B4-BE49-F238E27FC236}">
                <a16:creationId xmlns:a16="http://schemas.microsoft.com/office/drawing/2014/main" id="{47DE76AB-223F-4E6D-A52C-3D7F1045FB07}"/>
              </a:ext>
            </a:extLst>
          </p:cNvPr>
          <p:cNvPicPr>
            <a:picLocks noChangeAspect="1"/>
          </p:cNvPicPr>
          <p:nvPr/>
        </p:nvPicPr>
        <p:blipFill>
          <a:blip r:embed="rId3"/>
          <a:stretch>
            <a:fillRect/>
          </a:stretch>
        </p:blipFill>
        <p:spPr>
          <a:xfrm>
            <a:off x="440288" y="893072"/>
            <a:ext cx="7267818" cy="4107553"/>
          </a:xfrm>
          <a:prstGeom prst="rect">
            <a:avLst/>
          </a:prstGeom>
        </p:spPr>
      </p:pic>
    </p:spTree>
    <p:extLst>
      <p:ext uri="{BB962C8B-B14F-4D97-AF65-F5344CB8AC3E}">
        <p14:creationId xmlns:p14="http://schemas.microsoft.com/office/powerpoint/2010/main" val="25726649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002D-0C97-4AEE-BEA4-0BFD27A579AD}"/>
              </a:ext>
            </a:extLst>
          </p:cNvPr>
          <p:cNvSpPr>
            <a:spLocks noGrp="1"/>
          </p:cNvSpPr>
          <p:nvPr>
            <p:ph type="title"/>
          </p:nvPr>
        </p:nvSpPr>
        <p:spPr>
          <a:xfrm>
            <a:off x="311700" y="250031"/>
            <a:ext cx="8520600" cy="4786313"/>
          </a:xfrm>
        </p:spPr>
        <p:txBody>
          <a:bodyPr/>
          <a:lstStyle/>
          <a:p>
            <a:pPr algn="l"/>
            <a:r>
              <a:rPr lang="en-CA" sz="1100" dirty="0">
                <a:latin typeface="Nunito Light" panose="020B0604020202020204" charset="0"/>
                <a:cs typeface="Arial" panose="020B0604020202020204" pitchFamily="34" charset="0"/>
              </a:rPr>
              <a:t>An image of Drop Offs and Outliers: As is very evident, both La-Guardia and JFK are outliers either pickups or drop offs. This is quite obvious due the nature of NYC’s activities and business operations. </a:t>
            </a: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endParaRPr lang="en-US" sz="1100" dirty="0">
              <a:latin typeface="Nunito Light" panose="020B0604020202020204" charset="0"/>
              <a:cs typeface="Arial" panose="020B0604020202020204" pitchFamily="34" charset="0"/>
            </a:endParaRPr>
          </a:p>
        </p:txBody>
      </p:sp>
      <p:pic>
        <p:nvPicPr>
          <p:cNvPr id="4" name="Picture 3" descr="Map&#10;&#10;Description automatically generated">
            <a:extLst>
              <a:ext uri="{FF2B5EF4-FFF2-40B4-BE49-F238E27FC236}">
                <a16:creationId xmlns:a16="http://schemas.microsoft.com/office/drawing/2014/main" id="{45621EBA-53C9-45CA-9BA1-3E883B2CA544}"/>
              </a:ext>
            </a:extLst>
          </p:cNvPr>
          <p:cNvPicPr>
            <a:picLocks noChangeAspect="1"/>
          </p:cNvPicPr>
          <p:nvPr/>
        </p:nvPicPr>
        <p:blipFill>
          <a:blip r:embed="rId3"/>
          <a:stretch>
            <a:fillRect/>
          </a:stretch>
        </p:blipFill>
        <p:spPr>
          <a:xfrm>
            <a:off x="363269" y="585787"/>
            <a:ext cx="5966094" cy="4491896"/>
          </a:xfrm>
          <a:prstGeom prst="rect">
            <a:avLst/>
          </a:prstGeom>
        </p:spPr>
      </p:pic>
    </p:spTree>
    <p:extLst>
      <p:ext uri="{BB962C8B-B14F-4D97-AF65-F5344CB8AC3E}">
        <p14:creationId xmlns:p14="http://schemas.microsoft.com/office/powerpoint/2010/main" val="2706508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CD61"/>
        </a:solidFill>
        <a:effectLst/>
      </p:bgPr>
    </p:bg>
    <p:spTree>
      <p:nvGrpSpPr>
        <p:cNvPr id="1" name="Shape 58"/>
        <p:cNvGrpSpPr/>
        <p:nvPr/>
      </p:nvGrpSpPr>
      <p:grpSpPr>
        <a:xfrm>
          <a:off x="0" y="0"/>
          <a:ext cx="0" cy="0"/>
          <a:chOff x="0" y="0"/>
          <a:chExt cx="0" cy="0"/>
        </a:xfrm>
      </p:grpSpPr>
      <p:sp>
        <p:nvSpPr>
          <p:cNvPr id="59" name="Google Shape;59;p14"/>
          <p:cNvSpPr txBox="1">
            <a:spLocks noGrp="1"/>
          </p:cNvSpPr>
          <p:nvPr>
            <p:ph type="ctrTitle"/>
          </p:nvPr>
        </p:nvSpPr>
        <p:spPr>
          <a:xfrm>
            <a:off x="311700" y="2253150"/>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434343"/>
                </a:solidFill>
                <a:latin typeface="Nunito Light"/>
                <a:ea typeface="Nunito Light"/>
                <a:cs typeface="Nunito Light"/>
                <a:sym typeface="Nunito Light"/>
              </a:rPr>
              <a:t>Welcome to your first week at Flyber</a:t>
            </a:r>
            <a:endParaRPr sz="36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a:solidFill>
                <a:srgbClr val="434343"/>
              </a:solidFill>
              <a:latin typeface="Nunito Light"/>
              <a:ea typeface="Nunito Light"/>
              <a:cs typeface="Nunito Light"/>
              <a:sym typeface="Nunito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002D-0C97-4AEE-BEA4-0BFD27A579AD}"/>
              </a:ext>
            </a:extLst>
          </p:cNvPr>
          <p:cNvSpPr>
            <a:spLocks noGrp="1"/>
          </p:cNvSpPr>
          <p:nvPr>
            <p:ph type="title"/>
          </p:nvPr>
        </p:nvSpPr>
        <p:spPr>
          <a:xfrm>
            <a:off x="311700" y="250031"/>
            <a:ext cx="8520600" cy="4786313"/>
          </a:xfrm>
        </p:spPr>
        <p:txBody>
          <a:bodyPr/>
          <a:lstStyle/>
          <a:p>
            <a:pPr algn="l"/>
            <a:r>
              <a:rPr lang="en-CA" sz="1100" dirty="0">
                <a:latin typeface="Nunito Light" panose="020B0604020202020204" charset="0"/>
                <a:cs typeface="Arial" panose="020B0604020202020204" pitchFamily="34" charset="0"/>
              </a:rPr>
              <a:t>The image shows a closer look (zoomed-in) at the HIGHEST DENSITIES of both pickups and drop-offs. </a:t>
            </a: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br>
              <a:rPr lang="en-CA" sz="1100" dirty="0">
                <a:latin typeface="Nunito Light" panose="020B0604020202020204" charset="0"/>
                <a:cs typeface="Arial" panose="020B0604020202020204" pitchFamily="34" charset="0"/>
              </a:rPr>
            </a:br>
            <a:endParaRPr lang="en-US" sz="1100" dirty="0">
              <a:latin typeface="Nunito Light" panose="020B0604020202020204" charset="0"/>
              <a:cs typeface="Arial" panose="020B0604020202020204" pitchFamily="34" charset="0"/>
            </a:endParaRPr>
          </a:p>
        </p:txBody>
      </p:sp>
      <p:pic>
        <p:nvPicPr>
          <p:cNvPr id="5" name="Picture 4" descr="Map&#10;&#10;Description automatically generated">
            <a:extLst>
              <a:ext uri="{FF2B5EF4-FFF2-40B4-BE49-F238E27FC236}">
                <a16:creationId xmlns:a16="http://schemas.microsoft.com/office/drawing/2014/main" id="{484E284E-881B-4E9D-B51D-C70110BA3F24}"/>
              </a:ext>
            </a:extLst>
          </p:cNvPr>
          <p:cNvPicPr>
            <a:picLocks noChangeAspect="1"/>
          </p:cNvPicPr>
          <p:nvPr/>
        </p:nvPicPr>
        <p:blipFill>
          <a:blip r:embed="rId3"/>
          <a:stretch>
            <a:fillRect/>
          </a:stretch>
        </p:blipFill>
        <p:spPr>
          <a:xfrm>
            <a:off x="469038" y="328613"/>
            <a:ext cx="7231176" cy="4514850"/>
          </a:xfrm>
          <a:prstGeom prst="rect">
            <a:avLst/>
          </a:prstGeom>
        </p:spPr>
      </p:pic>
    </p:spTree>
    <p:extLst>
      <p:ext uri="{BB962C8B-B14F-4D97-AF65-F5344CB8AC3E}">
        <p14:creationId xmlns:p14="http://schemas.microsoft.com/office/powerpoint/2010/main" val="22072511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121"/>
        <p:cNvGrpSpPr/>
        <p:nvPr/>
      </p:nvGrpSpPr>
      <p:grpSpPr>
        <a:xfrm>
          <a:off x="0" y="0"/>
          <a:ext cx="0" cy="0"/>
          <a:chOff x="0" y="0"/>
          <a:chExt cx="0" cy="0"/>
        </a:xfrm>
      </p:grpSpPr>
      <p:sp>
        <p:nvSpPr>
          <p:cNvPr id="122" name="Google Shape;122;p26"/>
          <p:cNvSpPr txBox="1">
            <a:spLocks noGrp="1"/>
          </p:cNvSpPr>
          <p:nvPr>
            <p:ph type="ctrTitle"/>
          </p:nvPr>
        </p:nvSpPr>
        <p:spPr>
          <a:xfrm>
            <a:off x="319100" y="845850"/>
            <a:ext cx="7532700" cy="34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dirty="0">
                <a:solidFill>
                  <a:srgbClr val="434343"/>
                </a:solidFill>
                <a:latin typeface="Nunito Light"/>
                <a:ea typeface="Nunito Light"/>
                <a:cs typeface="Nunito Light"/>
                <a:sym typeface="Nunito Light"/>
              </a:rPr>
              <a:t>You notice that the dataset does not contain explicit data points out-of the-box, we’ll need to enrich the dataset with relevant fields:</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You notice that ride price is not included, but figure it could be derived. Based on information about New York taxi prices gleaned from the internet, create a calculated field called  `price` using the `duration`, `distance`, and `passenger count` fields.</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You hypothesize your target users will be those who take a relatively longer time getting to a destination that is relatively close, due to heavy traffic conditions and/or limitations to physical road infrastructure. To be able to analyze where this is happening, you will need to create a calculated field called `distance-to-duration ratio`.</a:t>
            </a: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Clr>
                <a:schemeClr val="dk1"/>
              </a:buClr>
              <a:buSzPts val="1100"/>
              <a:buFont typeface="Arial"/>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6CD61"/>
        </a:solidFill>
        <a:effectLst/>
      </p:bgPr>
    </p:bg>
    <p:spTree>
      <p:nvGrpSpPr>
        <p:cNvPr id="1" name="Shape 126"/>
        <p:cNvGrpSpPr/>
        <p:nvPr/>
      </p:nvGrpSpPr>
      <p:grpSpPr>
        <a:xfrm>
          <a:off x="0" y="0"/>
          <a:ext cx="0" cy="0"/>
          <a:chOff x="0" y="0"/>
          <a:chExt cx="0" cy="0"/>
        </a:xfrm>
      </p:grpSpPr>
      <p:sp>
        <p:nvSpPr>
          <p:cNvPr id="127" name="Google Shape;127;p27"/>
          <p:cNvSpPr txBox="1">
            <a:spLocks noGrp="1"/>
          </p:cNvSpPr>
          <p:nvPr>
            <p:ph type="ctrTitle"/>
          </p:nvPr>
        </p:nvSpPr>
        <p:spPr>
          <a:xfrm>
            <a:off x="338975" y="1408650"/>
            <a:ext cx="7532700" cy="232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dirty="0">
                <a:solidFill>
                  <a:srgbClr val="434343"/>
                </a:solidFill>
                <a:latin typeface="Nunito Light"/>
                <a:ea typeface="Nunito Light"/>
                <a:cs typeface="Nunito Light"/>
                <a:sym typeface="Nunito Light"/>
              </a:rPr>
              <a:t>Let’s understand the scope and distribution various dimensions within the dataset. Calculate the </a:t>
            </a:r>
            <a:r>
              <a:rPr lang="en" sz="1800" b="1" dirty="0">
                <a:solidFill>
                  <a:srgbClr val="434343"/>
                </a:solidFill>
                <a:latin typeface="Nunito"/>
                <a:ea typeface="Nunito"/>
                <a:cs typeface="Nunito"/>
                <a:sym typeface="Nunito"/>
              </a:rPr>
              <a:t>average</a:t>
            </a:r>
            <a:r>
              <a:rPr lang="en" sz="1800" dirty="0">
                <a:solidFill>
                  <a:srgbClr val="434343"/>
                </a:solidFill>
                <a:latin typeface="Nunito Light"/>
                <a:ea typeface="Nunito Light"/>
                <a:cs typeface="Nunito Light"/>
                <a:sym typeface="Nunito Light"/>
              </a:rPr>
              <a:t>, </a:t>
            </a:r>
            <a:r>
              <a:rPr lang="en" sz="1800" b="1" dirty="0">
                <a:solidFill>
                  <a:srgbClr val="434343"/>
                </a:solidFill>
                <a:latin typeface="Nunito"/>
                <a:ea typeface="Nunito"/>
                <a:cs typeface="Nunito"/>
                <a:sym typeface="Nunito"/>
              </a:rPr>
              <a:t>median</a:t>
            </a:r>
            <a:r>
              <a:rPr lang="en" sz="1800" dirty="0">
                <a:solidFill>
                  <a:srgbClr val="434343"/>
                </a:solidFill>
                <a:latin typeface="Nunito Light"/>
                <a:ea typeface="Nunito Light"/>
                <a:cs typeface="Nunito Light"/>
                <a:sym typeface="Nunito Light"/>
              </a:rPr>
              <a:t>, and the </a:t>
            </a:r>
            <a:r>
              <a:rPr lang="en" sz="1800" b="1" dirty="0">
                <a:solidFill>
                  <a:srgbClr val="434343"/>
                </a:solidFill>
                <a:latin typeface="Nunito"/>
                <a:ea typeface="Nunito"/>
                <a:cs typeface="Nunito"/>
                <a:sym typeface="Nunito"/>
              </a:rPr>
              <a:t>first &amp; second standard deviation of the mean</a:t>
            </a:r>
            <a:r>
              <a:rPr lang="en" sz="1800" dirty="0">
                <a:solidFill>
                  <a:srgbClr val="434343"/>
                </a:solidFill>
                <a:latin typeface="Nunito Light"/>
                <a:ea typeface="Nunito Light"/>
                <a:cs typeface="Nunito Light"/>
                <a:sym typeface="Nunito Light"/>
              </a:rPr>
              <a:t> for the following measures:</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duration</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distance</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passenger counts</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duration-to-distance ratio</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price</a:t>
            </a: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Clr>
                <a:schemeClr val="dk1"/>
              </a:buClr>
              <a:buSzPts val="1100"/>
              <a:buFont typeface="Arial"/>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6CD61"/>
        </a:solidFill>
        <a:effectLst/>
      </p:bgPr>
    </p:bg>
    <p:spTree>
      <p:nvGrpSpPr>
        <p:cNvPr id="1" name="Shape 131"/>
        <p:cNvGrpSpPr/>
        <p:nvPr/>
      </p:nvGrpSpPr>
      <p:grpSpPr>
        <a:xfrm>
          <a:off x="0" y="0"/>
          <a:ext cx="0" cy="0"/>
          <a:chOff x="0" y="0"/>
          <a:chExt cx="0" cy="0"/>
        </a:xfrm>
      </p:grpSpPr>
      <p:sp>
        <p:nvSpPr>
          <p:cNvPr id="132" name="Google Shape;132;p28"/>
          <p:cNvSpPr txBox="1">
            <a:spLocks noGrp="1"/>
          </p:cNvSpPr>
          <p:nvPr>
            <p:ph type="ctrTitle"/>
          </p:nvPr>
        </p:nvSpPr>
        <p:spPr>
          <a:xfrm>
            <a:off x="262050" y="177875"/>
            <a:ext cx="8520600" cy="3936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rgbClr val="434343"/>
                </a:solidFill>
                <a:latin typeface="Nunito Light"/>
                <a:ea typeface="Nunito Light"/>
                <a:cs typeface="Nunito Light"/>
                <a:sym typeface="Nunito Light"/>
              </a:rPr>
              <a:t>Answer Slide – Calculation of Values (Using Tableau)</a:t>
            </a:r>
            <a:endParaRPr sz="2000" b="1"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33" name="Google Shape;133;p28"/>
          <p:cNvSpPr txBox="1">
            <a:spLocks noGrp="1"/>
          </p:cNvSpPr>
          <p:nvPr>
            <p:ph type="ctrTitle"/>
          </p:nvPr>
        </p:nvSpPr>
        <p:spPr>
          <a:xfrm>
            <a:off x="329050" y="657225"/>
            <a:ext cx="7532700" cy="47505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900" b="1" dirty="0">
                <a:solidFill>
                  <a:srgbClr val="434343"/>
                </a:solidFill>
                <a:latin typeface="Nunito Light"/>
                <a:ea typeface="Nunito Light"/>
                <a:cs typeface="Nunito Light"/>
                <a:sym typeface="Nunito Light"/>
              </a:rPr>
              <a:t>Duration                                                                  </a:t>
            </a:r>
            <a:endParaRPr sz="900" b="1" dirty="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CA" sz="900" b="1" dirty="0">
                <a:solidFill>
                  <a:srgbClr val="434343"/>
                </a:solidFill>
                <a:latin typeface="Nunito Light"/>
                <a:ea typeface="Nunito Light"/>
                <a:cs typeface="Nunito Light"/>
                <a:sym typeface="Nunito Light"/>
              </a:rPr>
              <a:t>a. Average – &gt; 962.2    Seconds                                             </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b. Median -&gt; 662.0   Seconds                                                 </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c. 1st Std Dev - &gt; 5,853   Seconds                                         </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d. 2</a:t>
            </a:r>
            <a:r>
              <a:rPr lang="en-CA" sz="900" b="1" baseline="30000" dirty="0">
                <a:solidFill>
                  <a:srgbClr val="434343"/>
                </a:solidFill>
                <a:latin typeface="Nunito Light"/>
                <a:ea typeface="Nunito Light"/>
                <a:cs typeface="Nunito Light"/>
                <a:sym typeface="Nunito Light"/>
              </a:rPr>
              <a:t>nd</a:t>
            </a:r>
            <a:r>
              <a:rPr lang="en-CA" sz="900" b="1" dirty="0">
                <a:solidFill>
                  <a:srgbClr val="434343"/>
                </a:solidFill>
                <a:latin typeface="Nunito Light"/>
                <a:ea typeface="Nunito Light"/>
                <a:cs typeface="Nunito Light"/>
                <a:sym typeface="Nunito Light"/>
              </a:rPr>
              <a:t> Std Dev - &gt; 11,706     Seconds                                    </a:t>
            </a:r>
            <a:br>
              <a:rPr lang="en-CA" sz="900" b="1" dirty="0">
                <a:solidFill>
                  <a:srgbClr val="434343"/>
                </a:solidFill>
                <a:latin typeface="Nunito Light"/>
                <a:ea typeface="Nunito Light"/>
                <a:cs typeface="Nunito Light"/>
                <a:sym typeface="Nunito Light"/>
              </a:rPr>
            </a:b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Distance</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a. Average -&gt; 3.442 Miles</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b  Median -&gt; 2.095 Miles</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c. 1</a:t>
            </a:r>
            <a:r>
              <a:rPr lang="en-CA" sz="900" b="1" baseline="30000" dirty="0">
                <a:solidFill>
                  <a:srgbClr val="434343"/>
                </a:solidFill>
                <a:latin typeface="Nunito Light"/>
                <a:ea typeface="Nunito Light"/>
                <a:cs typeface="Nunito Light"/>
                <a:sym typeface="Nunito Light"/>
              </a:rPr>
              <a:t>st</a:t>
            </a:r>
            <a:r>
              <a:rPr lang="en-CA" sz="900" b="1" dirty="0">
                <a:solidFill>
                  <a:srgbClr val="434343"/>
                </a:solidFill>
                <a:latin typeface="Nunito Light"/>
                <a:ea typeface="Nunito Light"/>
                <a:cs typeface="Nunito Light"/>
                <a:sym typeface="Nunito Light"/>
              </a:rPr>
              <a:t> Std -&gt; 4.382  Miles</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d. 2</a:t>
            </a:r>
            <a:r>
              <a:rPr lang="en-CA" sz="900" b="1" baseline="30000" dirty="0">
                <a:solidFill>
                  <a:srgbClr val="434343"/>
                </a:solidFill>
                <a:latin typeface="Nunito Light"/>
                <a:ea typeface="Nunito Light"/>
                <a:cs typeface="Nunito Light"/>
                <a:sym typeface="Nunito Light"/>
              </a:rPr>
              <a:t>nd</a:t>
            </a:r>
            <a:r>
              <a:rPr lang="en-CA" sz="900" b="1" dirty="0">
                <a:solidFill>
                  <a:srgbClr val="434343"/>
                </a:solidFill>
                <a:latin typeface="Nunito Light"/>
                <a:ea typeface="Nunito Light"/>
                <a:cs typeface="Nunito Light"/>
                <a:sym typeface="Nunito Light"/>
              </a:rPr>
              <a:t> Std Dev - &gt; 8.764 Miles</a:t>
            </a:r>
            <a:br>
              <a:rPr lang="en-CA" sz="900" b="1" dirty="0">
                <a:solidFill>
                  <a:srgbClr val="434343"/>
                </a:solidFill>
                <a:latin typeface="Nunito Light"/>
                <a:ea typeface="Nunito Light"/>
                <a:cs typeface="Nunito Light"/>
                <a:sym typeface="Nunito Light"/>
              </a:rPr>
            </a:b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Passenger Counts </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a. Average - &gt; 1.664 passengers OR persons </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b  Median -&gt; 1.000    passengers OR persons</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c. 1</a:t>
            </a:r>
            <a:r>
              <a:rPr lang="en-CA" sz="900" b="1" baseline="30000" dirty="0">
                <a:solidFill>
                  <a:srgbClr val="434343"/>
                </a:solidFill>
                <a:latin typeface="Nunito Light"/>
                <a:ea typeface="Nunito Light"/>
                <a:cs typeface="Nunito Light"/>
                <a:sym typeface="Nunito Light"/>
              </a:rPr>
              <a:t>st</a:t>
            </a:r>
            <a:r>
              <a:rPr lang="en-CA" sz="900" b="1" dirty="0">
                <a:solidFill>
                  <a:srgbClr val="434343"/>
                </a:solidFill>
                <a:latin typeface="Nunito Light"/>
                <a:ea typeface="Nunito Light"/>
                <a:cs typeface="Nunito Light"/>
                <a:sym typeface="Nunito Light"/>
              </a:rPr>
              <a:t> Std -&gt;  1.314     passengers OR persons</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d. 2</a:t>
            </a:r>
            <a:r>
              <a:rPr lang="en-CA" sz="900" b="1" baseline="30000" dirty="0">
                <a:solidFill>
                  <a:srgbClr val="434343"/>
                </a:solidFill>
                <a:latin typeface="Nunito Light"/>
                <a:ea typeface="Nunito Light"/>
                <a:cs typeface="Nunito Light"/>
                <a:sym typeface="Nunito Light"/>
              </a:rPr>
              <a:t>nd</a:t>
            </a:r>
            <a:r>
              <a:rPr lang="en-CA" sz="900" b="1" dirty="0">
                <a:solidFill>
                  <a:srgbClr val="434343"/>
                </a:solidFill>
                <a:latin typeface="Nunito Light"/>
                <a:ea typeface="Nunito Light"/>
                <a:cs typeface="Nunito Light"/>
                <a:sym typeface="Nunito Light"/>
              </a:rPr>
              <a:t> Std Dev - &gt; 2.628  passengers OR persons </a:t>
            </a:r>
            <a:br>
              <a:rPr lang="en-CA" sz="900" b="1" dirty="0">
                <a:solidFill>
                  <a:srgbClr val="434343"/>
                </a:solidFill>
                <a:latin typeface="Nunito Light"/>
                <a:ea typeface="Nunito Light"/>
                <a:cs typeface="Nunito Light"/>
                <a:sym typeface="Nunito Light"/>
              </a:rPr>
            </a:b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Duration to Distance Ratio </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a. Average - &gt; 4,687 miles/min</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b  Median -&gt; 280.8  miles/min</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c. 1</a:t>
            </a:r>
            <a:r>
              <a:rPr lang="en-CA" sz="900" b="1" baseline="30000" dirty="0">
                <a:solidFill>
                  <a:srgbClr val="434343"/>
                </a:solidFill>
                <a:latin typeface="Nunito Light"/>
                <a:ea typeface="Nunito Light"/>
                <a:cs typeface="Nunito Light"/>
                <a:sym typeface="Nunito Light"/>
              </a:rPr>
              <a:t>st</a:t>
            </a:r>
            <a:r>
              <a:rPr lang="en-CA" sz="900" b="1" dirty="0">
                <a:solidFill>
                  <a:srgbClr val="434343"/>
                </a:solidFill>
                <a:latin typeface="Nunito Light"/>
                <a:ea typeface="Nunito Light"/>
                <a:cs typeface="Nunito Light"/>
                <a:sym typeface="Nunito Light"/>
              </a:rPr>
              <a:t> Std -&gt;  924,373 miles/min</a:t>
            </a:r>
            <a:br>
              <a:rPr lang="en-CA" sz="900" b="1" dirty="0">
                <a:solidFill>
                  <a:srgbClr val="434343"/>
                </a:solidFill>
                <a:latin typeface="Nunito Light"/>
                <a:ea typeface="Nunito Light"/>
                <a:cs typeface="Nunito Light"/>
                <a:sym typeface="Nunito Light"/>
              </a:rPr>
            </a:br>
            <a:r>
              <a:rPr lang="en-CA" sz="900" b="1" dirty="0">
                <a:solidFill>
                  <a:srgbClr val="434343"/>
                </a:solidFill>
                <a:latin typeface="Nunito Light"/>
                <a:ea typeface="Nunito Light"/>
                <a:cs typeface="Nunito Light"/>
                <a:sym typeface="Nunito Light"/>
              </a:rPr>
              <a:t>d. 2</a:t>
            </a:r>
            <a:r>
              <a:rPr lang="en-CA" sz="900" b="1" baseline="30000" dirty="0">
                <a:solidFill>
                  <a:srgbClr val="434343"/>
                </a:solidFill>
                <a:latin typeface="Nunito Light"/>
                <a:ea typeface="Nunito Light"/>
                <a:cs typeface="Nunito Light"/>
                <a:sym typeface="Nunito Light"/>
              </a:rPr>
              <a:t>nd</a:t>
            </a:r>
            <a:r>
              <a:rPr lang="en-CA" sz="900" b="1" dirty="0">
                <a:solidFill>
                  <a:srgbClr val="434343"/>
                </a:solidFill>
                <a:latin typeface="Nunito Light"/>
                <a:ea typeface="Nunito Light"/>
                <a:cs typeface="Nunito Light"/>
                <a:sym typeface="Nunito Light"/>
              </a:rPr>
              <a:t> Std Dev - &gt; 1,848,746  miles/min </a:t>
            </a:r>
            <a:br>
              <a:rPr lang="en-CA" sz="900" dirty="0">
                <a:solidFill>
                  <a:srgbClr val="434343"/>
                </a:solidFill>
                <a:latin typeface="Nunito Light"/>
                <a:ea typeface="Nunito Light"/>
                <a:cs typeface="Nunito Light"/>
                <a:sym typeface="Nunito Light"/>
              </a:rPr>
            </a:br>
            <a:br>
              <a:rPr lang="en-CA" sz="900" dirty="0">
                <a:solidFill>
                  <a:srgbClr val="434343"/>
                </a:solidFill>
                <a:latin typeface="Nunito Light"/>
                <a:ea typeface="Nunito Light"/>
                <a:cs typeface="Nunito Light"/>
                <a:sym typeface="Nunito Light"/>
              </a:rPr>
            </a:br>
            <a:br>
              <a:rPr lang="en-CA" sz="900" dirty="0">
                <a:solidFill>
                  <a:srgbClr val="434343"/>
                </a:solidFill>
                <a:latin typeface="Nunito Light"/>
                <a:ea typeface="Nunito Light"/>
                <a:cs typeface="Nunito Light"/>
                <a:sym typeface="Nunito Light"/>
              </a:rPr>
            </a:br>
            <a:r>
              <a:rPr lang="en-CA" sz="900" dirty="0">
                <a:solidFill>
                  <a:srgbClr val="434343"/>
                </a:solidFill>
                <a:latin typeface="Nunito Light"/>
                <a:ea typeface="Nunito Light"/>
                <a:cs typeface="Nunito Light"/>
                <a:sym typeface="Nunito Light"/>
              </a:rPr>
              <a:t>PRICE = (2.5 + (1.56*[DISTANCE]*1.61)+([DURATION]/3600)*30)</a:t>
            </a:r>
            <a:br>
              <a:rPr lang="en-CA" sz="900" dirty="0">
                <a:solidFill>
                  <a:srgbClr val="434343"/>
                </a:solidFill>
                <a:latin typeface="Nunito Light"/>
                <a:ea typeface="Nunito Light"/>
                <a:cs typeface="Nunito Light"/>
                <a:sym typeface="Nunito Light"/>
              </a:rPr>
            </a:br>
            <a:r>
              <a:rPr lang="en-CA" sz="900" dirty="0" err="1">
                <a:solidFill>
                  <a:srgbClr val="434343"/>
                </a:solidFill>
                <a:latin typeface="Nunito Light"/>
                <a:ea typeface="Nunito Light"/>
                <a:cs typeface="Nunito Light"/>
                <a:sym typeface="Nunito Light"/>
              </a:rPr>
              <a:t>a.Average</a:t>
            </a:r>
            <a:r>
              <a:rPr lang="en-CA" sz="900" dirty="0">
                <a:solidFill>
                  <a:srgbClr val="434343"/>
                </a:solidFill>
                <a:latin typeface="Nunito Light"/>
                <a:ea typeface="Nunito Light"/>
                <a:cs typeface="Nunito Light"/>
                <a:sym typeface="Nunito Light"/>
              </a:rPr>
              <a:t> = $ 6.968</a:t>
            </a:r>
            <a:br>
              <a:rPr lang="en-CA" sz="900" dirty="0">
                <a:solidFill>
                  <a:srgbClr val="434343"/>
                </a:solidFill>
                <a:latin typeface="Nunito Light"/>
                <a:ea typeface="Nunito Light"/>
                <a:cs typeface="Nunito Light"/>
                <a:sym typeface="Nunito Light"/>
              </a:rPr>
            </a:br>
            <a:r>
              <a:rPr lang="en-CA" sz="900" dirty="0">
                <a:solidFill>
                  <a:srgbClr val="434343"/>
                </a:solidFill>
                <a:latin typeface="Nunito Light"/>
                <a:ea typeface="Nunito Light"/>
                <a:cs typeface="Nunito Light"/>
                <a:sym typeface="Nunito Light"/>
              </a:rPr>
              <a:t>b. Median = $ 5.408</a:t>
            </a:r>
            <a:br>
              <a:rPr lang="en-CA" sz="900" dirty="0">
                <a:solidFill>
                  <a:srgbClr val="434343"/>
                </a:solidFill>
                <a:latin typeface="Nunito Light"/>
                <a:ea typeface="Nunito Light"/>
                <a:cs typeface="Nunito Light"/>
                <a:sym typeface="Nunito Light"/>
              </a:rPr>
            </a:br>
            <a:r>
              <a:rPr lang="en-CA" sz="900" dirty="0">
                <a:solidFill>
                  <a:srgbClr val="434343"/>
                </a:solidFill>
                <a:latin typeface="Nunito Light"/>
                <a:ea typeface="Nunito Light"/>
                <a:cs typeface="Nunito Light"/>
                <a:sym typeface="Nunito Light"/>
              </a:rPr>
              <a:t>c.1</a:t>
            </a:r>
            <a:r>
              <a:rPr lang="en-CA" sz="900" baseline="30000" dirty="0">
                <a:solidFill>
                  <a:srgbClr val="434343"/>
                </a:solidFill>
                <a:latin typeface="Nunito Light"/>
                <a:ea typeface="Nunito Light"/>
                <a:cs typeface="Nunito Light"/>
                <a:sym typeface="Nunito Light"/>
              </a:rPr>
              <a:t>st</a:t>
            </a:r>
            <a:r>
              <a:rPr lang="en-CA" sz="900" dirty="0">
                <a:solidFill>
                  <a:srgbClr val="434343"/>
                </a:solidFill>
                <a:latin typeface="Nunito Light"/>
                <a:ea typeface="Nunito Light"/>
                <a:cs typeface="Nunito Light"/>
                <a:sym typeface="Nunito Light"/>
              </a:rPr>
              <a:t> Std Dev = $16.72</a:t>
            </a:r>
            <a:br>
              <a:rPr lang="en-CA" sz="900" dirty="0">
                <a:solidFill>
                  <a:srgbClr val="434343"/>
                </a:solidFill>
                <a:latin typeface="Nunito Light"/>
                <a:ea typeface="Nunito Light"/>
                <a:cs typeface="Nunito Light"/>
                <a:sym typeface="Nunito Light"/>
              </a:rPr>
            </a:br>
            <a:r>
              <a:rPr lang="en-CA" sz="900" dirty="0">
                <a:solidFill>
                  <a:srgbClr val="434343"/>
                </a:solidFill>
                <a:latin typeface="Nunito Light"/>
                <a:ea typeface="Nunito Light"/>
                <a:cs typeface="Nunito Light"/>
                <a:sym typeface="Nunito Light"/>
              </a:rPr>
              <a:t>d. 2</a:t>
            </a:r>
            <a:r>
              <a:rPr lang="en-CA" sz="900" baseline="30000" dirty="0">
                <a:solidFill>
                  <a:srgbClr val="434343"/>
                </a:solidFill>
                <a:latin typeface="Nunito Light"/>
                <a:ea typeface="Nunito Light"/>
                <a:cs typeface="Nunito Light"/>
                <a:sym typeface="Nunito Light"/>
              </a:rPr>
              <a:t>nd</a:t>
            </a:r>
            <a:r>
              <a:rPr lang="en-CA" sz="900" dirty="0">
                <a:solidFill>
                  <a:srgbClr val="434343"/>
                </a:solidFill>
                <a:latin typeface="Nunito Light"/>
                <a:ea typeface="Nunito Light"/>
                <a:cs typeface="Nunito Light"/>
                <a:sym typeface="Nunito Light"/>
              </a:rPr>
              <a:t> Std Dev = $33.44</a:t>
            </a:r>
            <a:endParaRPr sz="900" b="1" dirty="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CA" sz="900" dirty="0">
                <a:solidFill>
                  <a:srgbClr val="434343"/>
                </a:solidFill>
                <a:latin typeface="Nunito Light"/>
                <a:ea typeface="Nunito Light"/>
                <a:cs typeface="Nunito Light"/>
                <a:sym typeface="Nunito Light"/>
              </a:rPr>
              <a:t>** Explanation : Basic Taxi fee between $2.5 to 3.00 ; km price is $.156 , standing &amp; waiting times is $30.00 per hour, there are 3600 secs in hour ( calculation was derived from 1 of the answers in our forums)</a:t>
            </a:r>
            <a:endParaRPr sz="9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6CD61"/>
        </a:solidFill>
        <a:effectLst/>
      </p:bgPr>
    </p:bg>
    <p:spTree>
      <p:nvGrpSpPr>
        <p:cNvPr id="1" name="Shape 137"/>
        <p:cNvGrpSpPr/>
        <p:nvPr/>
      </p:nvGrpSpPr>
      <p:grpSpPr>
        <a:xfrm>
          <a:off x="0" y="0"/>
          <a:ext cx="0" cy="0"/>
          <a:chOff x="0" y="0"/>
          <a:chExt cx="0" cy="0"/>
        </a:xfrm>
      </p:grpSpPr>
      <p:sp>
        <p:nvSpPr>
          <p:cNvPr id="138" name="Google Shape;138;p29"/>
          <p:cNvSpPr txBox="1">
            <a:spLocks noGrp="1"/>
          </p:cNvSpPr>
          <p:nvPr>
            <p:ph type="ctrTitle"/>
          </p:nvPr>
        </p:nvSpPr>
        <p:spPr>
          <a:xfrm>
            <a:off x="329025" y="1508850"/>
            <a:ext cx="7532700" cy="212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434343"/>
                </a:solidFill>
                <a:latin typeface="Nunito Light"/>
                <a:ea typeface="Nunito Light"/>
                <a:cs typeface="Nunito Light"/>
                <a:sym typeface="Nunito Light"/>
              </a:rPr>
              <a:t>Flying cars may have to have to be a lower weight for efficiency &amp; take-off. Or you may just decide to leverage mini-copters for your initial MVP. </a:t>
            </a: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 sz="1800" dirty="0">
                <a:solidFill>
                  <a:srgbClr val="434343"/>
                </a:solidFill>
                <a:latin typeface="Nunito Light"/>
                <a:ea typeface="Nunito Light"/>
                <a:cs typeface="Nunito Light"/>
                <a:sym typeface="Nunito Light"/>
              </a:rPr>
              <a:t>Create a histogram that visualizes the number of total rides grouped by passenger counts to analyze the potential market volume of low passenger pickups (1-2 passengers).</a:t>
            </a: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6CD61"/>
        </a:solidFill>
        <a:effectLst/>
      </p:bgPr>
    </p:bg>
    <p:spTree>
      <p:nvGrpSpPr>
        <p:cNvPr id="1" name="Shape 142"/>
        <p:cNvGrpSpPr/>
        <p:nvPr/>
      </p:nvGrpSpPr>
      <p:grpSpPr>
        <a:xfrm>
          <a:off x="0" y="0"/>
          <a:ext cx="0" cy="0"/>
          <a:chOff x="0" y="0"/>
          <a:chExt cx="0" cy="0"/>
        </a:xfrm>
      </p:grpSpPr>
      <p:sp>
        <p:nvSpPr>
          <p:cNvPr id="143" name="Google Shape;143;p30"/>
          <p:cNvSpPr txBox="1">
            <a:spLocks noGrp="1"/>
          </p:cNvSpPr>
          <p:nvPr>
            <p:ph type="ctrTitle"/>
          </p:nvPr>
        </p:nvSpPr>
        <p:spPr>
          <a:xfrm>
            <a:off x="262050" y="177875"/>
            <a:ext cx="8520600" cy="5222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rgbClr val="434343"/>
                </a:solidFill>
                <a:latin typeface="Nunito Light"/>
                <a:ea typeface="Nunito Light"/>
                <a:cs typeface="Nunito Light"/>
                <a:sym typeface="Nunito Light"/>
              </a:rPr>
              <a:t>Answer Slide</a:t>
            </a:r>
            <a:endParaRPr sz="36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CA" sz="1100" dirty="0">
                <a:solidFill>
                  <a:srgbClr val="434343"/>
                </a:solidFill>
                <a:latin typeface="Nunito Light"/>
                <a:ea typeface="Nunito Light"/>
                <a:cs typeface="Nunito Light"/>
                <a:sym typeface="Nunito Light"/>
              </a:rPr>
              <a:t>A simple histogram that shows the number of rides and the potential market within NYC:</a:t>
            </a:r>
            <a:br>
              <a:rPr lang="en-CA" sz="1100" dirty="0">
                <a:solidFill>
                  <a:srgbClr val="434343"/>
                </a:solidFill>
                <a:latin typeface="Nunito Light"/>
                <a:ea typeface="Nunito Light"/>
                <a:cs typeface="Nunito Light"/>
                <a:sym typeface="Nunito Light"/>
              </a:rPr>
            </a:br>
            <a:endParaRPr sz="11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44" name="Google Shape;144;p30"/>
          <p:cNvSpPr txBox="1">
            <a:spLocks noGrp="1"/>
          </p:cNvSpPr>
          <p:nvPr>
            <p:ph type="ctrTitle"/>
          </p:nvPr>
        </p:nvSpPr>
        <p:spPr>
          <a:xfrm>
            <a:off x="329049" y="1707357"/>
            <a:ext cx="8552901" cy="315039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lang="en-US"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lang="en-US"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lang="en-US"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pic>
        <p:nvPicPr>
          <p:cNvPr id="3" name="Picture 2" descr="Chart, histogram&#10;&#10;Description automatically generated">
            <a:extLst>
              <a:ext uri="{FF2B5EF4-FFF2-40B4-BE49-F238E27FC236}">
                <a16:creationId xmlns:a16="http://schemas.microsoft.com/office/drawing/2014/main" id="{5CD8E417-7270-4169-92FA-C609D7D0507F}"/>
              </a:ext>
            </a:extLst>
          </p:cNvPr>
          <p:cNvPicPr>
            <a:picLocks noChangeAspect="1"/>
          </p:cNvPicPr>
          <p:nvPr/>
        </p:nvPicPr>
        <p:blipFill>
          <a:blip r:embed="rId3"/>
          <a:stretch>
            <a:fillRect/>
          </a:stretch>
        </p:blipFill>
        <p:spPr>
          <a:xfrm>
            <a:off x="329049" y="857251"/>
            <a:ext cx="8029139" cy="37719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6CD61"/>
        </a:solidFill>
        <a:effectLst/>
      </p:bgPr>
    </p:bg>
    <p:spTree>
      <p:nvGrpSpPr>
        <p:cNvPr id="1" name="Shape 142"/>
        <p:cNvGrpSpPr/>
        <p:nvPr/>
      </p:nvGrpSpPr>
      <p:grpSpPr>
        <a:xfrm>
          <a:off x="0" y="0"/>
          <a:ext cx="0" cy="0"/>
          <a:chOff x="0" y="0"/>
          <a:chExt cx="0" cy="0"/>
        </a:xfrm>
      </p:grpSpPr>
      <p:sp>
        <p:nvSpPr>
          <p:cNvPr id="143" name="Google Shape;143;p30"/>
          <p:cNvSpPr txBox="1">
            <a:spLocks noGrp="1"/>
          </p:cNvSpPr>
          <p:nvPr>
            <p:ph type="ctrTitle"/>
          </p:nvPr>
        </p:nvSpPr>
        <p:spPr>
          <a:xfrm>
            <a:off x="262050" y="177875"/>
            <a:ext cx="8520600" cy="4650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rgbClr val="434343"/>
                </a:solidFill>
                <a:latin typeface="Nunito Light"/>
                <a:ea typeface="Nunito Light"/>
                <a:cs typeface="Nunito Light"/>
                <a:sym typeface="Nunito Light"/>
              </a:rPr>
              <a:t>Answer Slide</a:t>
            </a:r>
            <a:endParaRPr sz="1600" b="1"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CA" sz="1800" dirty="0">
                <a:solidFill>
                  <a:srgbClr val="434343"/>
                </a:solidFill>
                <a:latin typeface="Nunito Light"/>
                <a:ea typeface="Nunito Light"/>
                <a:cs typeface="Nunito Light"/>
                <a:sym typeface="Nunito Light"/>
              </a:rPr>
              <a:t>A more detailed histogram with the respective Vendor IDs </a:t>
            </a:r>
            <a:br>
              <a:rPr lang="en-CA" sz="1100" dirty="0">
                <a:solidFill>
                  <a:srgbClr val="434343"/>
                </a:solidFill>
                <a:latin typeface="Nunito Light"/>
                <a:ea typeface="Nunito Light"/>
                <a:cs typeface="Nunito Light"/>
                <a:sym typeface="Nunito Light"/>
              </a:rPr>
            </a:br>
            <a:endParaRPr sz="11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44" name="Google Shape;144;p30"/>
          <p:cNvSpPr txBox="1">
            <a:spLocks noGrp="1"/>
          </p:cNvSpPr>
          <p:nvPr>
            <p:ph type="ctrTitle"/>
          </p:nvPr>
        </p:nvSpPr>
        <p:spPr>
          <a:xfrm>
            <a:off x="329049" y="792956"/>
            <a:ext cx="8552901" cy="40647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CA" sz="1800" dirty="0">
                <a:solidFill>
                  <a:srgbClr val="434343"/>
                </a:solidFill>
                <a:latin typeface="Nunito Light"/>
                <a:ea typeface="Nunito Light"/>
                <a:cs typeface="Nunito Light"/>
                <a:sym typeface="Nunito Light"/>
              </a:rPr>
            </a:br>
            <a:endParaRPr lang="en-US" sz="1800" dirty="0">
              <a:solidFill>
                <a:srgbClr val="434343"/>
              </a:solidFill>
              <a:latin typeface="Nunito Light"/>
              <a:ea typeface="Nunito Light"/>
              <a:cs typeface="Nunito Light"/>
              <a:sym typeface="Nunito Light"/>
            </a:endParaRPr>
          </a:p>
        </p:txBody>
      </p:sp>
      <p:pic>
        <p:nvPicPr>
          <p:cNvPr id="4" name="Picture 3" descr="Chart, histogram&#10;&#10;Description automatically generated">
            <a:extLst>
              <a:ext uri="{FF2B5EF4-FFF2-40B4-BE49-F238E27FC236}">
                <a16:creationId xmlns:a16="http://schemas.microsoft.com/office/drawing/2014/main" id="{A4FF9D38-B649-4A6C-BD9C-E9C3CA6D58D4}"/>
              </a:ext>
            </a:extLst>
          </p:cNvPr>
          <p:cNvPicPr>
            <a:picLocks noChangeAspect="1"/>
          </p:cNvPicPr>
          <p:nvPr/>
        </p:nvPicPr>
        <p:blipFill>
          <a:blip r:embed="rId3"/>
          <a:stretch>
            <a:fillRect/>
          </a:stretch>
        </p:blipFill>
        <p:spPr>
          <a:xfrm>
            <a:off x="1071564" y="1257300"/>
            <a:ext cx="6679406" cy="3737685"/>
          </a:xfrm>
          <a:prstGeom prst="rect">
            <a:avLst/>
          </a:prstGeom>
        </p:spPr>
      </p:pic>
    </p:spTree>
    <p:extLst>
      <p:ext uri="{BB962C8B-B14F-4D97-AF65-F5344CB8AC3E}">
        <p14:creationId xmlns:p14="http://schemas.microsoft.com/office/powerpoint/2010/main" val="8257505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48"/>
        <p:cNvGrpSpPr/>
        <p:nvPr/>
      </p:nvGrpSpPr>
      <p:grpSpPr>
        <a:xfrm>
          <a:off x="0" y="0"/>
          <a:ext cx="0" cy="0"/>
          <a:chOff x="0" y="0"/>
          <a:chExt cx="0" cy="0"/>
        </a:xfrm>
      </p:grpSpPr>
      <p:sp>
        <p:nvSpPr>
          <p:cNvPr id="149" name="Google Shape;149;p31"/>
          <p:cNvSpPr txBox="1">
            <a:spLocks noGrp="1"/>
          </p:cNvSpPr>
          <p:nvPr>
            <p:ph type="ctrTitle"/>
          </p:nvPr>
        </p:nvSpPr>
        <p:spPr>
          <a:xfrm>
            <a:off x="319150" y="573450"/>
            <a:ext cx="7532700" cy="399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dirty="0">
                <a:solidFill>
                  <a:srgbClr val="FFFFFF"/>
                </a:solidFill>
                <a:latin typeface="Nunito Light"/>
                <a:ea typeface="Nunito Light"/>
                <a:cs typeface="Nunito Light"/>
                <a:sym typeface="Nunito Light"/>
              </a:rPr>
              <a:t>For the initial MVP launch (&amp; most likely GA), we have a finite amount of monetary resources to build Flyber pick-up / drop-off nodes. We’ll need to be strategic on where we’ll place them: </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Which neighborhoods/zip codes tends to experience a relatively higher density of pick-ups? </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Which neighborhoods/zip codes tends to experience a relatively higher density of drop-offs?</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Which neighborhoods/zip codes tends to have the highest duration-to-distance ratios, based on pick-up?</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Which neighborhoods/zip codes tends to have the highest duration-to-distance ratios, based on drop-off?</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For any of the neighborhoods identified, are there any potential areas within the neighborhood that are optimal for flying taxi pick-up / drop-off? What makes them suitable?</a:t>
            </a: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53"/>
        <p:cNvGrpSpPr/>
        <p:nvPr/>
      </p:nvGrpSpPr>
      <p:grpSpPr>
        <a:xfrm>
          <a:off x="0" y="0"/>
          <a:ext cx="0" cy="0"/>
          <a:chOff x="0" y="0"/>
          <a:chExt cx="0" cy="0"/>
        </a:xfrm>
      </p:grpSpPr>
      <p:sp>
        <p:nvSpPr>
          <p:cNvPr id="154" name="Google Shape;154;p32"/>
          <p:cNvSpPr txBox="1">
            <a:spLocks noGrp="1"/>
          </p:cNvSpPr>
          <p:nvPr>
            <p:ph type="ctrTitle"/>
          </p:nvPr>
        </p:nvSpPr>
        <p:spPr>
          <a:xfrm>
            <a:off x="262050" y="177875"/>
            <a:ext cx="8520600" cy="54364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lt1"/>
                </a:solidFill>
                <a:latin typeface="Nunito Light"/>
                <a:ea typeface="Nunito Light"/>
                <a:cs typeface="Nunito Light"/>
                <a:sym typeface="Nunito Light"/>
              </a:rPr>
              <a:t>Answer Slide- High Densities of Pickups -&gt; Satellite </a:t>
            </a:r>
            <a:endParaRPr sz="24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55" name="Google Shape;155;p32"/>
          <p:cNvSpPr txBox="1">
            <a:spLocks noGrp="1"/>
          </p:cNvSpPr>
          <p:nvPr>
            <p:ph type="ctrTitle"/>
          </p:nvPr>
        </p:nvSpPr>
        <p:spPr>
          <a:xfrm>
            <a:off x="329050" y="835819"/>
            <a:ext cx="7532700" cy="390763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FFFFFF"/>
                </a:solidFill>
                <a:latin typeface="Nunito Light"/>
                <a:ea typeface="Nunito Light"/>
                <a:cs typeface="Nunito Light"/>
                <a:sym typeface="Nunito Light"/>
              </a:rPr>
              <a:t>Areas/localities with the highest densities of pickups: Alphabet City, SOHO, Tribeca, Kips Bay, Upper Westside, Yorkville , Hell’s Kitchen , Yorkville, Upper Eastside, Meatpacking District and some parts of Battery Park City  -&gt; SATELLITE</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Map&#10;&#10;Description automatically generated">
            <a:extLst>
              <a:ext uri="{FF2B5EF4-FFF2-40B4-BE49-F238E27FC236}">
                <a16:creationId xmlns:a16="http://schemas.microsoft.com/office/drawing/2014/main" id="{750069BE-6FFD-489A-945B-86BC276E9E40}"/>
              </a:ext>
            </a:extLst>
          </p:cNvPr>
          <p:cNvPicPr>
            <a:picLocks noChangeAspect="1"/>
          </p:cNvPicPr>
          <p:nvPr/>
        </p:nvPicPr>
        <p:blipFill>
          <a:blip r:embed="rId3"/>
          <a:stretch>
            <a:fillRect/>
          </a:stretch>
        </p:blipFill>
        <p:spPr>
          <a:xfrm>
            <a:off x="578643" y="1364457"/>
            <a:ext cx="7519380" cy="356457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53"/>
        <p:cNvGrpSpPr/>
        <p:nvPr/>
      </p:nvGrpSpPr>
      <p:grpSpPr>
        <a:xfrm>
          <a:off x="0" y="0"/>
          <a:ext cx="0" cy="0"/>
          <a:chOff x="0" y="0"/>
          <a:chExt cx="0" cy="0"/>
        </a:xfrm>
      </p:grpSpPr>
      <p:sp>
        <p:nvSpPr>
          <p:cNvPr id="154" name="Google Shape;154;p32"/>
          <p:cNvSpPr txBox="1">
            <a:spLocks noGrp="1"/>
          </p:cNvSpPr>
          <p:nvPr>
            <p:ph type="ctrTitle"/>
          </p:nvPr>
        </p:nvSpPr>
        <p:spPr>
          <a:xfrm>
            <a:off x="262050" y="177875"/>
            <a:ext cx="8520600" cy="54364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lt1"/>
                </a:solidFill>
                <a:latin typeface="Nunito Light"/>
                <a:ea typeface="Nunito Light"/>
                <a:cs typeface="Nunito Light"/>
                <a:sym typeface="Nunito Light"/>
              </a:rPr>
              <a:t>Answer Slide- High Densities of Pickups -&gt; DarkMap(Zip)</a:t>
            </a:r>
            <a:endParaRPr sz="24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55" name="Google Shape;155;p32"/>
          <p:cNvSpPr txBox="1">
            <a:spLocks noGrp="1"/>
          </p:cNvSpPr>
          <p:nvPr>
            <p:ph type="ctrTitle"/>
          </p:nvPr>
        </p:nvSpPr>
        <p:spPr>
          <a:xfrm>
            <a:off x="329050" y="721519"/>
            <a:ext cx="8520600" cy="402193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FFFFFF"/>
                </a:solidFill>
                <a:latin typeface="Nunito Light"/>
                <a:ea typeface="Nunito Light"/>
                <a:cs typeface="Nunito Light"/>
                <a:sym typeface="Nunito Light"/>
              </a:rPr>
              <a:t>Areas/localities with the highest densities of pickups: Alphabet City, SOHO, Tribeca, Kips Bay, Upper Westside, Yorkville , Hell’s Kitchen , Yorkville, Upper Eastside, Meatpacking District and some parts of Battery Park City  -&gt; SATELLITE</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4" name="Picture 3" descr="Map&#10;&#10;Description automatically generated">
            <a:extLst>
              <a:ext uri="{FF2B5EF4-FFF2-40B4-BE49-F238E27FC236}">
                <a16:creationId xmlns:a16="http://schemas.microsoft.com/office/drawing/2014/main" id="{E9A7B689-72FA-4C0F-A6F4-3732FAA06ACF}"/>
              </a:ext>
            </a:extLst>
          </p:cNvPr>
          <p:cNvPicPr>
            <a:picLocks noChangeAspect="1"/>
          </p:cNvPicPr>
          <p:nvPr/>
        </p:nvPicPr>
        <p:blipFill>
          <a:blip r:embed="rId3"/>
          <a:stretch>
            <a:fillRect/>
          </a:stretch>
        </p:blipFill>
        <p:spPr>
          <a:xfrm>
            <a:off x="375609" y="1528763"/>
            <a:ext cx="8293481" cy="3214687"/>
          </a:xfrm>
          <a:prstGeom prst="rect">
            <a:avLst/>
          </a:prstGeom>
        </p:spPr>
      </p:pic>
    </p:spTree>
    <p:extLst>
      <p:ext uri="{BB962C8B-B14F-4D97-AF65-F5344CB8AC3E}">
        <p14:creationId xmlns:p14="http://schemas.microsoft.com/office/powerpoint/2010/main" val="1589983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CD61"/>
        </a:solidFill>
        <a:effectLst/>
      </p:bgPr>
    </p:bg>
    <p:spTree>
      <p:nvGrpSpPr>
        <p:cNvPr id="1" name="Shape 63"/>
        <p:cNvGrpSpPr/>
        <p:nvPr/>
      </p:nvGrpSpPr>
      <p:grpSpPr>
        <a:xfrm>
          <a:off x="0" y="0"/>
          <a:ext cx="0" cy="0"/>
          <a:chOff x="0" y="0"/>
          <a:chExt cx="0" cy="0"/>
        </a:xfrm>
      </p:grpSpPr>
      <p:pic>
        <p:nvPicPr>
          <p:cNvPr id="64" name="Google Shape;64;p15"/>
          <p:cNvPicPr preferRelativeResize="0"/>
          <p:nvPr/>
        </p:nvPicPr>
        <p:blipFill>
          <a:blip r:embed="rId3">
            <a:alphaModFix/>
          </a:blip>
          <a:stretch>
            <a:fillRect/>
          </a:stretch>
        </p:blipFill>
        <p:spPr>
          <a:xfrm>
            <a:off x="3753638" y="2124563"/>
            <a:ext cx="1636725" cy="8943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53"/>
        <p:cNvGrpSpPr/>
        <p:nvPr/>
      </p:nvGrpSpPr>
      <p:grpSpPr>
        <a:xfrm>
          <a:off x="0" y="0"/>
          <a:ext cx="0" cy="0"/>
          <a:chOff x="0" y="0"/>
          <a:chExt cx="0" cy="0"/>
        </a:xfrm>
      </p:grpSpPr>
      <p:sp>
        <p:nvSpPr>
          <p:cNvPr id="154" name="Google Shape;154;p32"/>
          <p:cNvSpPr txBox="1">
            <a:spLocks noGrp="1"/>
          </p:cNvSpPr>
          <p:nvPr>
            <p:ph type="ctrTitle"/>
          </p:nvPr>
        </p:nvSpPr>
        <p:spPr>
          <a:xfrm>
            <a:off x="262050" y="177875"/>
            <a:ext cx="8520600" cy="54364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lt1"/>
                </a:solidFill>
                <a:latin typeface="Nunito Light"/>
                <a:ea typeface="Nunito Light"/>
                <a:cs typeface="Nunito Light"/>
                <a:sym typeface="Nunito Light"/>
              </a:rPr>
              <a:t>Answer Slide- High Densities of Pickups -&gt; DarkMap(Cities)</a:t>
            </a:r>
            <a:endParaRPr sz="24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55" name="Google Shape;155;p32"/>
          <p:cNvSpPr txBox="1">
            <a:spLocks noGrp="1"/>
          </p:cNvSpPr>
          <p:nvPr>
            <p:ph type="ctrTitle"/>
          </p:nvPr>
        </p:nvSpPr>
        <p:spPr>
          <a:xfrm>
            <a:off x="329050" y="835819"/>
            <a:ext cx="7532700" cy="390763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FFFFFF"/>
                </a:solidFill>
                <a:latin typeface="Nunito Light"/>
                <a:ea typeface="Nunito Light"/>
                <a:cs typeface="Nunito Light"/>
                <a:sym typeface="Nunito Light"/>
              </a:rPr>
              <a:t>Areas/localities with the highest densities of pickups: Alphabet City, SOHO, Tribeca, Kips Bay, Upper Westside, Yorkville , Hell’s Kitchen , Yorkville, Upper Eastside, Meatpacking District and some parts of Battery Park City  -&gt; SATELLITE</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Map&#10;&#10;Description automatically generated">
            <a:extLst>
              <a:ext uri="{FF2B5EF4-FFF2-40B4-BE49-F238E27FC236}">
                <a16:creationId xmlns:a16="http://schemas.microsoft.com/office/drawing/2014/main" id="{FA472675-AD53-4C84-A223-801AEA26C41A}"/>
              </a:ext>
            </a:extLst>
          </p:cNvPr>
          <p:cNvPicPr>
            <a:picLocks noChangeAspect="1"/>
          </p:cNvPicPr>
          <p:nvPr/>
        </p:nvPicPr>
        <p:blipFill>
          <a:blip r:embed="rId3"/>
          <a:stretch>
            <a:fillRect/>
          </a:stretch>
        </p:blipFill>
        <p:spPr>
          <a:xfrm>
            <a:off x="408215" y="1500188"/>
            <a:ext cx="7899966" cy="3496897"/>
          </a:xfrm>
          <a:prstGeom prst="rect">
            <a:avLst/>
          </a:prstGeom>
        </p:spPr>
      </p:pic>
    </p:spTree>
    <p:extLst>
      <p:ext uri="{BB962C8B-B14F-4D97-AF65-F5344CB8AC3E}">
        <p14:creationId xmlns:p14="http://schemas.microsoft.com/office/powerpoint/2010/main" val="33043095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53"/>
        <p:cNvGrpSpPr/>
        <p:nvPr/>
      </p:nvGrpSpPr>
      <p:grpSpPr>
        <a:xfrm>
          <a:off x="0" y="0"/>
          <a:ext cx="0" cy="0"/>
          <a:chOff x="0" y="0"/>
          <a:chExt cx="0" cy="0"/>
        </a:xfrm>
      </p:grpSpPr>
      <p:sp>
        <p:nvSpPr>
          <p:cNvPr id="154" name="Google Shape;154;p32"/>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lt1"/>
                </a:solidFill>
                <a:latin typeface="Nunito Light"/>
                <a:ea typeface="Nunito Light"/>
                <a:cs typeface="Nunito Light"/>
                <a:sym typeface="Nunito Light"/>
              </a:rPr>
              <a:t>Answer Slide – High Densities of Dropoffs -&gt; Satellite</a:t>
            </a:r>
            <a:endParaRPr sz="24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55" name="Google Shape;155;p32"/>
          <p:cNvSpPr txBox="1">
            <a:spLocks noGrp="1"/>
          </p:cNvSpPr>
          <p:nvPr>
            <p:ph type="ctrTitle"/>
          </p:nvPr>
        </p:nvSpPr>
        <p:spPr>
          <a:xfrm>
            <a:off x="329050" y="815075"/>
            <a:ext cx="7532700" cy="39283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1100" dirty="0">
                <a:solidFill>
                  <a:srgbClr val="FFFFFF"/>
                </a:solidFill>
                <a:latin typeface="Nunito Light"/>
                <a:ea typeface="Nunito Light"/>
                <a:cs typeface="Nunito Light"/>
                <a:sym typeface="Nunito Light"/>
              </a:rPr>
              <a:t>Areas/ localities with high % of drop-offs: (majority are the same as the pickups) SOHO, Hell’s Kitchen, Tribeca, Manhattan , half of Meatpacking district, Empire State area,  La-Guardia Airport, KIPS Bay, Alphabet City, DUMBO, Lincoln Square, Morningside Heights</a:t>
            </a:r>
            <a:br>
              <a:rPr lang="en-CA" sz="1100" dirty="0">
                <a:solidFill>
                  <a:srgbClr val="FFFFFF"/>
                </a:solidFill>
                <a:latin typeface="Nunito Light"/>
                <a:ea typeface="Nunito Light"/>
                <a:cs typeface="Nunito Light"/>
                <a:sym typeface="Nunito Light"/>
              </a:rPr>
            </a:br>
            <a:br>
              <a:rPr lang="en-CA"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A picture containing tree, mountain&#10;&#10;Description automatically generated">
            <a:extLst>
              <a:ext uri="{FF2B5EF4-FFF2-40B4-BE49-F238E27FC236}">
                <a16:creationId xmlns:a16="http://schemas.microsoft.com/office/drawing/2014/main" id="{9DC3F4F1-6AF8-494C-A896-E7870488A3D3}"/>
              </a:ext>
            </a:extLst>
          </p:cNvPr>
          <p:cNvPicPr>
            <a:picLocks noChangeAspect="1"/>
          </p:cNvPicPr>
          <p:nvPr/>
        </p:nvPicPr>
        <p:blipFill>
          <a:blip r:embed="rId3"/>
          <a:stretch>
            <a:fillRect/>
          </a:stretch>
        </p:blipFill>
        <p:spPr>
          <a:xfrm>
            <a:off x="828676" y="1514475"/>
            <a:ext cx="6593680" cy="3550443"/>
          </a:xfrm>
          <a:prstGeom prst="rect">
            <a:avLst/>
          </a:prstGeom>
        </p:spPr>
      </p:pic>
    </p:spTree>
    <p:extLst>
      <p:ext uri="{BB962C8B-B14F-4D97-AF65-F5344CB8AC3E}">
        <p14:creationId xmlns:p14="http://schemas.microsoft.com/office/powerpoint/2010/main" val="20658820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53"/>
        <p:cNvGrpSpPr/>
        <p:nvPr/>
      </p:nvGrpSpPr>
      <p:grpSpPr>
        <a:xfrm>
          <a:off x="0" y="0"/>
          <a:ext cx="0" cy="0"/>
          <a:chOff x="0" y="0"/>
          <a:chExt cx="0" cy="0"/>
        </a:xfrm>
      </p:grpSpPr>
      <p:sp>
        <p:nvSpPr>
          <p:cNvPr id="154" name="Google Shape;154;p32"/>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lt1"/>
                </a:solidFill>
                <a:latin typeface="Nunito Light"/>
                <a:ea typeface="Nunito Light"/>
                <a:cs typeface="Nunito Light"/>
                <a:sym typeface="Nunito Light"/>
              </a:rPr>
              <a:t>Answer Slide – High Densities of Dropoffs -&gt; DarkMap(Zip)</a:t>
            </a:r>
            <a:endParaRPr sz="24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55" name="Google Shape;155;p32"/>
          <p:cNvSpPr txBox="1">
            <a:spLocks noGrp="1"/>
          </p:cNvSpPr>
          <p:nvPr>
            <p:ph type="ctrTitle"/>
          </p:nvPr>
        </p:nvSpPr>
        <p:spPr>
          <a:xfrm>
            <a:off x="329050" y="815075"/>
            <a:ext cx="7532700" cy="39283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1100" dirty="0">
                <a:solidFill>
                  <a:srgbClr val="FFFFFF"/>
                </a:solidFill>
                <a:latin typeface="Nunito Light"/>
                <a:ea typeface="Nunito Light"/>
                <a:cs typeface="Nunito Light"/>
                <a:sym typeface="Nunito Light"/>
              </a:rPr>
              <a:t>Areas/ localities with high % of drop-offs: (majority are the same as the pickups) SOHO, Hell’s Kitchen, Tribeca, Manhattan , half of Meatpacking district, Empire State area,  La-Guardia Airport, KIPS Bay, Alphabet City, DUMBO, Lincoln Square, Morningside Heights</a:t>
            </a:r>
            <a:br>
              <a:rPr lang="en-CA" sz="1100" dirty="0">
                <a:solidFill>
                  <a:srgbClr val="FFFFFF"/>
                </a:solidFill>
                <a:latin typeface="Nunito Light"/>
                <a:ea typeface="Nunito Light"/>
                <a:cs typeface="Nunito Light"/>
                <a:sym typeface="Nunito Light"/>
              </a:rPr>
            </a:br>
            <a:br>
              <a:rPr lang="en-CA"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4" name="Picture 3" descr="Map&#10;&#10;Description automatically generated">
            <a:extLst>
              <a:ext uri="{FF2B5EF4-FFF2-40B4-BE49-F238E27FC236}">
                <a16:creationId xmlns:a16="http://schemas.microsoft.com/office/drawing/2014/main" id="{7521AA19-8587-4667-96F7-EB99931CF403}"/>
              </a:ext>
            </a:extLst>
          </p:cNvPr>
          <p:cNvPicPr>
            <a:picLocks noChangeAspect="1"/>
          </p:cNvPicPr>
          <p:nvPr/>
        </p:nvPicPr>
        <p:blipFill>
          <a:blip r:embed="rId3"/>
          <a:stretch>
            <a:fillRect/>
          </a:stretch>
        </p:blipFill>
        <p:spPr>
          <a:xfrm>
            <a:off x="657224" y="1535906"/>
            <a:ext cx="7393781" cy="3278982"/>
          </a:xfrm>
          <a:prstGeom prst="rect">
            <a:avLst/>
          </a:prstGeom>
        </p:spPr>
      </p:pic>
    </p:spTree>
    <p:extLst>
      <p:ext uri="{BB962C8B-B14F-4D97-AF65-F5344CB8AC3E}">
        <p14:creationId xmlns:p14="http://schemas.microsoft.com/office/powerpoint/2010/main" val="39567271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53"/>
        <p:cNvGrpSpPr/>
        <p:nvPr/>
      </p:nvGrpSpPr>
      <p:grpSpPr>
        <a:xfrm>
          <a:off x="0" y="0"/>
          <a:ext cx="0" cy="0"/>
          <a:chOff x="0" y="0"/>
          <a:chExt cx="0" cy="0"/>
        </a:xfrm>
      </p:grpSpPr>
      <p:sp>
        <p:nvSpPr>
          <p:cNvPr id="154" name="Google Shape;154;p32"/>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lt1"/>
                </a:solidFill>
                <a:latin typeface="Nunito Light"/>
                <a:ea typeface="Nunito Light"/>
                <a:cs typeface="Nunito Light"/>
                <a:sym typeface="Nunito Light"/>
              </a:rPr>
              <a:t>Answer Slide – High Densities of Dropoffs -&gt; DarkMap(Cities)</a:t>
            </a:r>
            <a:endParaRPr sz="20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55" name="Google Shape;155;p32"/>
          <p:cNvSpPr txBox="1">
            <a:spLocks noGrp="1"/>
          </p:cNvSpPr>
          <p:nvPr>
            <p:ph type="ctrTitle"/>
          </p:nvPr>
        </p:nvSpPr>
        <p:spPr>
          <a:xfrm>
            <a:off x="329050" y="815075"/>
            <a:ext cx="7532700" cy="39283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1100" dirty="0">
                <a:solidFill>
                  <a:srgbClr val="FFFFFF"/>
                </a:solidFill>
                <a:latin typeface="Nunito Light"/>
                <a:ea typeface="Nunito Light"/>
                <a:cs typeface="Nunito Light"/>
                <a:sym typeface="Nunito Light"/>
              </a:rPr>
              <a:t>Areas/ localities with high % of drop-offs: (majority are the same as the pickups) SOHO, Hell’s Kitchen, Tribeca, Manhattan , half of Meatpacking district, Empire State area,  La-Guardia Airport, KIPS Bay, Alphabet City, DUMBO, Lincoln Square, Morningside Heights</a:t>
            </a:r>
            <a:br>
              <a:rPr lang="en-CA" sz="1100" dirty="0">
                <a:solidFill>
                  <a:srgbClr val="FFFFFF"/>
                </a:solidFill>
                <a:latin typeface="Nunito Light"/>
                <a:ea typeface="Nunito Light"/>
                <a:cs typeface="Nunito Light"/>
                <a:sym typeface="Nunito Light"/>
              </a:rPr>
            </a:br>
            <a:br>
              <a:rPr lang="en-CA"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4" name="Picture 3" descr="Map&#10;&#10;Description automatically generated">
            <a:extLst>
              <a:ext uri="{FF2B5EF4-FFF2-40B4-BE49-F238E27FC236}">
                <a16:creationId xmlns:a16="http://schemas.microsoft.com/office/drawing/2014/main" id="{C314029A-4318-4168-9317-7C2DD2CBBCCC}"/>
              </a:ext>
            </a:extLst>
          </p:cNvPr>
          <p:cNvPicPr>
            <a:picLocks noChangeAspect="1"/>
          </p:cNvPicPr>
          <p:nvPr/>
        </p:nvPicPr>
        <p:blipFill>
          <a:blip r:embed="rId3"/>
          <a:stretch>
            <a:fillRect/>
          </a:stretch>
        </p:blipFill>
        <p:spPr>
          <a:xfrm>
            <a:off x="628650" y="1650206"/>
            <a:ext cx="7922419" cy="3264694"/>
          </a:xfrm>
          <a:prstGeom prst="rect">
            <a:avLst/>
          </a:prstGeom>
        </p:spPr>
      </p:pic>
    </p:spTree>
    <p:extLst>
      <p:ext uri="{BB962C8B-B14F-4D97-AF65-F5344CB8AC3E}">
        <p14:creationId xmlns:p14="http://schemas.microsoft.com/office/powerpoint/2010/main" val="5316567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53"/>
        <p:cNvGrpSpPr/>
        <p:nvPr/>
      </p:nvGrpSpPr>
      <p:grpSpPr>
        <a:xfrm>
          <a:off x="0" y="0"/>
          <a:ext cx="0" cy="0"/>
          <a:chOff x="0" y="0"/>
          <a:chExt cx="0" cy="0"/>
        </a:xfrm>
      </p:grpSpPr>
      <p:sp>
        <p:nvSpPr>
          <p:cNvPr id="154" name="Google Shape;154;p32"/>
          <p:cNvSpPr txBox="1">
            <a:spLocks noGrp="1"/>
          </p:cNvSpPr>
          <p:nvPr>
            <p:ph type="ctrTitle"/>
          </p:nvPr>
        </p:nvSpPr>
        <p:spPr>
          <a:xfrm>
            <a:off x="262050" y="177875"/>
            <a:ext cx="8520600" cy="4936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solidFill>
                  <a:schemeClr val="lt1"/>
                </a:solidFill>
                <a:latin typeface="Nunito Light"/>
                <a:ea typeface="Nunito Light"/>
                <a:cs typeface="Nunito Light"/>
                <a:sym typeface="Nunito Light"/>
              </a:rPr>
              <a:t>Answer Slide – </a:t>
            </a:r>
            <a:r>
              <a:rPr lang="en" sz="1800" b="1" dirty="0">
                <a:solidFill>
                  <a:srgbClr val="FFFFFF"/>
                </a:solidFill>
                <a:latin typeface="Nunito Light"/>
                <a:ea typeface="Nunito Light"/>
                <a:cs typeface="Nunito Light"/>
                <a:sym typeface="Nunito Light"/>
              </a:rPr>
              <a:t>highest distance-to-duration ratios based on pickups</a:t>
            </a:r>
            <a:endParaRPr sz="1800" b="1"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r>
              <a:rPr lang="en-CA" sz="1000" dirty="0">
                <a:solidFill>
                  <a:srgbClr val="FFFFFF"/>
                </a:solidFill>
                <a:latin typeface="Nunito Light"/>
                <a:ea typeface="Nunito Light"/>
                <a:cs typeface="Nunito Light"/>
                <a:sym typeface="Nunito Light"/>
              </a:rPr>
              <a:t>From this image, we can see that the highest densities of distance to duration pickups are: Hell’s kitchen, Upper East Side, Yorkville, Midtown Manhattan, Lincoln Square, Meatpacking District, Kip’s Bay, SOHO, Tribeca and Battery Park City . Also included are LGA </a:t>
            </a:r>
            <a:r>
              <a:rPr lang="en-CA" sz="1100" dirty="0">
                <a:solidFill>
                  <a:srgbClr val="FFFFFF"/>
                </a:solidFill>
                <a:latin typeface="Nunito Light"/>
                <a:ea typeface="Nunito Light"/>
                <a:cs typeface="Nunito Light"/>
                <a:sym typeface="Nunito Light"/>
              </a:rPr>
              <a:t>and JFK Airports</a:t>
            </a: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55" name="Google Shape;155;p32"/>
          <p:cNvSpPr txBox="1">
            <a:spLocks noGrp="1"/>
          </p:cNvSpPr>
          <p:nvPr>
            <p:ph type="ctrTitle"/>
          </p:nvPr>
        </p:nvSpPr>
        <p:spPr>
          <a:xfrm>
            <a:off x="329050" y="815075"/>
            <a:ext cx="8314888" cy="42712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Map&#10;&#10;Description automatically generated">
            <a:extLst>
              <a:ext uri="{FF2B5EF4-FFF2-40B4-BE49-F238E27FC236}">
                <a16:creationId xmlns:a16="http://schemas.microsoft.com/office/drawing/2014/main" id="{A7B78070-53BB-4014-93A8-A297C922F7C7}"/>
              </a:ext>
            </a:extLst>
          </p:cNvPr>
          <p:cNvPicPr>
            <a:picLocks noChangeAspect="1"/>
          </p:cNvPicPr>
          <p:nvPr/>
        </p:nvPicPr>
        <p:blipFill>
          <a:blip r:embed="rId3"/>
          <a:stretch>
            <a:fillRect/>
          </a:stretch>
        </p:blipFill>
        <p:spPr>
          <a:xfrm>
            <a:off x="660240" y="1157974"/>
            <a:ext cx="5897723" cy="3928375"/>
          </a:xfrm>
          <a:prstGeom prst="rect">
            <a:avLst/>
          </a:prstGeom>
        </p:spPr>
      </p:pic>
    </p:spTree>
    <p:extLst>
      <p:ext uri="{BB962C8B-B14F-4D97-AF65-F5344CB8AC3E}">
        <p14:creationId xmlns:p14="http://schemas.microsoft.com/office/powerpoint/2010/main" val="2865302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53"/>
        <p:cNvGrpSpPr/>
        <p:nvPr/>
      </p:nvGrpSpPr>
      <p:grpSpPr>
        <a:xfrm>
          <a:off x="0" y="0"/>
          <a:ext cx="0" cy="0"/>
          <a:chOff x="0" y="0"/>
          <a:chExt cx="0" cy="0"/>
        </a:xfrm>
      </p:grpSpPr>
      <p:sp>
        <p:nvSpPr>
          <p:cNvPr id="154" name="Google Shape;154;p32"/>
          <p:cNvSpPr txBox="1">
            <a:spLocks noGrp="1"/>
          </p:cNvSpPr>
          <p:nvPr>
            <p:ph type="ctrTitle"/>
          </p:nvPr>
        </p:nvSpPr>
        <p:spPr>
          <a:xfrm>
            <a:off x="262050" y="177875"/>
            <a:ext cx="8520600" cy="5222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lt1"/>
                </a:solidFill>
                <a:latin typeface="Nunito Light"/>
                <a:ea typeface="Nunito Light"/>
                <a:cs typeface="Nunito Light"/>
                <a:sym typeface="Nunito Light"/>
              </a:rPr>
              <a:t>Answer Slide – Highest Distance-to-Duration Ratio based on dropoffs</a:t>
            </a:r>
            <a:endParaRPr sz="20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r>
              <a:rPr lang="en-CA" sz="1000" dirty="0">
                <a:solidFill>
                  <a:srgbClr val="FFFFFF"/>
                </a:solidFill>
                <a:latin typeface="Nunito Light"/>
                <a:ea typeface="Nunito Light"/>
                <a:cs typeface="Nunito Light"/>
                <a:sym typeface="Nunito Light"/>
              </a:rPr>
              <a:t>From this image, we can see that the highest densities of distance to duration </a:t>
            </a:r>
            <a:r>
              <a:rPr lang="en-CA" sz="1000" dirty="0" err="1">
                <a:solidFill>
                  <a:srgbClr val="FFFFFF"/>
                </a:solidFill>
                <a:latin typeface="Nunito Light"/>
                <a:ea typeface="Nunito Light"/>
                <a:cs typeface="Nunito Light"/>
                <a:sym typeface="Nunito Light"/>
              </a:rPr>
              <a:t>dropoffs</a:t>
            </a:r>
            <a:r>
              <a:rPr lang="en-CA" sz="1000" dirty="0">
                <a:solidFill>
                  <a:srgbClr val="FFFFFF"/>
                </a:solidFill>
                <a:latin typeface="Nunito Light"/>
                <a:ea typeface="Nunito Light"/>
                <a:cs typeface="Nunito Light"/>
                <a:sym typeface="Nunito Light"/>
              </a:rPr>
              <a:t> are: Hell’s kitchen, Upper East Side, Yorkville, Midtown Manhattan, Lincoln Square, Meatpacking District, Kip’s Bay, SOHO, Tribeca and Battery Park City . Also included are LGA </a:t>
            </a:r>
            <a:r>
              <a:rPr lang="en-CA" sz="1100" dirty="0">
                <a:solidFill>
                  <a:srgbClr val="FFFFFF"/>
                </a:solidFill>
                <a:latin typeface="Nunito Light"/>
                <a:ea typeface="Nunito Light"/>
                <a:cs typeface="Nunito Light"/>
                <a:sym typeface="Nunito Light"/>
              </a:rPr>
              <a:t>and JFK Airports</a:t>
            </a:r>
            <a:endParaRPr sz="10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
        <p:nvSpPr>
          <p:cNvPr id="155" name="Google Shape;155;p32"/>
          <p:cNvSpPr txBox="1">
            <a:spLocks noGrp="1"/>
          </p:cNvSpPr>
          <p:nvPr>
            <p:ph type="ctrTitle"/>
          </p:nvPr>
        </p:nvSpPr>
        <p:spPr>
          <a:xfrm>
            <a:off x="329050" y="1114425"/>
            <a:ext cx="7532700" cy="36290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 sz="1050" dirty="0">
                <a:solidFill>
                  <a:srgbClr val="FFFFFF"/>
                </a:solidFill>
                <a:latin typeface="Nunito Light"/>
                <a:ea typeface="Nunito Light"/>
                <a:cs typeface="Nunito Light"/>
                <a:sym typeface="Nunito Light"/>
              </a:rPr>
            </a:br>
            <a:endParaRPr sz="105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Map&#10;&#10;Description automatically generated">
            <a:extLst>
              <a:ext uri="{FF2B5EF4-FFF2-40B4-BE49-F238E27FC236}">
                <a16:creationId xmlns:a16="http://schemas.microsoft.com/office/drawing/2014/main" id="{71FFE123-1776-413B-A68C-CFB141A5D90A}"/>
              </a:ext>
            </a:extLst>
          </p:cNvPr>
          <p:cNvPicPr>
            <a:picLocks noChangeAspect="1"/>
          </p:cNvPicPr>
          <p:nvPr/>
        </p:nvPicPr>
        <p:blipFill>
          <a:blip r:embed="rId3"/>
          <a:stretch>
            <a:fillRect/>
          </a:stretch>
        </p:blipFill>
        <p:spPr>
          <a:xfrm>
            <a:off x="329050" y="1114425"/>
            <a:ext cx="4928750" cy="3921919"/>
          </a:xfrm>
          <a:prstGeom prst="rect">
            <a:avLst/>
          </a:prstGeom>
        </p:spPr>
      </p:pic>
    </p:spTree>
    <p:extLst>
      <p:ext uri="{BB962C8B-B14F-4D97-AF65-F5344CB8AC3E}">
        <p14:creationId xmlns:p14="http://schemas.microsoft.com/office/powerpoint/2010/main" val="19814740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59"/>
        <p:cNvGrpSpPr/>
        <p:nvPr/>
      </p:nvGrpSpPr>
      <p:grpSpPr>
        <a:xfrm>
          <a:off x="0" y="0"/>
          <a:ext cx="0" cy="0"/>
          <a:chOff x="0" y="0"/>
          <a:chExt cx="0" cy="0"/>
        </a:xfrm>
      </p:grpSpPr>
      <p:sp>
        <p:nvSpPr>
          <p:cNvPr id="160" name="Google Shape;160;p33"/>
          <p:cNvSpPr txBox="1">
            <a:spLocks noGrp="1"/>
          </p:cNvSpPr>
          <p:nvPr>
            <p:ph type="ctrTitle"/>
          </p:nvPr>
        </p:nvSpPr>
        <p:spPr>
          <a:xfrm>
            <a:off x="339025" y="911050"/>
            <a:ext cx="7532700" cy="321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FFFFFF"/>
                </a:solidFill>
                <a:latin typeface="Nunito Light"/>
                <a:ea typeface="Nunito Light"/>
                <a:cs typeface="Nunito Light"/>
                <a:sym typeface="Nunito Light"/>
              </a:rPr>
              <a:t>It may not make operational sense to have the service running 24/7, for now.</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What times throughout the day experience relatively higher volumes of ride pick-ups?</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What days throughout the week experience relatively higher volumes of ride pick-ups?</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Pinpoint any periods throughout the year that experience trend fluctuation or seasonality around ride pick-up volumes. This will help us in our post-launch analyses to determine if any spikes or dips were influenced by seasonality or through actual feature adoption/regression.</a:t>
            </a: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64"/>
        <p:cNvGrpSpPr/>
        <p:nvPr/>
      </p:nvGrpSpPr>
      <p:grpSpPr>
        <a:xfrm>
          <a:off x="0" y="0"/>
          <a:ext cx="0" cy="0"/>
          <a:chOff x="0" y="0"/>
          <a:chExt cx="0" cy="0"/>
        </a:xfrm>
      </p:grpSpPr>
      <p:sp>
        <p:nvSpPr>
          <p:cNvPr id="165" name="Google Shape;165;p34"/>
          <p:cNvSpPr txBox="1">
            <a:spLocks noGrp="1"/>
          </p:cNvSpPr>
          <p:nvPr>
            <p:ph type="ctrTitle"/>
          </p:nvPr>
        </p:nvSpPr>
        <p:spPr>
          <a:xfrm>
            <a:off x="262050" y="177875"/>
            <a:ext cx="8520600" cy="4514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Answer Slide – Operational Value for 24/7 Services - &gt; Hours Via Days</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66" name="Google Shape;166;p34"/>
          <p:cNvSpPr txBox="1">
            <a:spLocks noGrp="1"/>
          </p:cNvSpPr>
          <p:nvPr>
            <p:ph type="ctrTitle"/>
          </p:nvPr>
        </p:nvSpPr>
        <p:spPr>
          <a:xfrm>
            <a:off x="329050" y="735806"/>
            <a:ext cx="8257738" cy="44076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FFFFFF"/>
                </a:solidFill>
                <a:latin typeface="Nunito Light"/>
                <a:ea typeface="Nunito Light"/>
                <a:cs typeface="Nunito Light"/>
                <a:sym typeface="Nunito Light"/>
              </a:rPr>
              <a:t>What times throughout the day experience relatively higher volumes of ride pick-ups?  The line graph below shows the times throughout the day where there are high pickup volumes: 1800h to 2000h ( 6pm to 8pm)</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Chart, line chart&#10;&#10;Description automatically generated">
            <a:extLst>
              <a:ext uri="{FF2B5EF4-FFF2-40B4-BE49-F238E27FC236}">
                <a16:creationId xmlns:a16="http://schemas.microsoft.com/office/drawing/2014/main" id="{DA148CF0-1652-41BF-9687-1EB05B7E8CDA}"/>
              </a:ext>
            </a:extLst>
          </p:cNvPr>
          <p:cNvPicPr>
            <a:picLocks noChangeAspect="1"/>
          </p:cNvPicPr>
          <p:nvPr/>
        </p:nvPicPr>
        <p:blipFill>
          <a:blip r:embed="rId3"/>
          <a:stretch>
            <a:fillRect/>
          </a:stretch>
        </p:blipFill>
        <p:spPr>
          <a:xfrm>
            <a:off x="453583" y="1222299"/>
            <a:ext cx="4004336" cy="3786188"/>
          </a:xfrm>
          <a:prstGeom prst="rect">
            <a:avLst/>
          </a:prstGeom>
        </p:spPr>
      </p:pic>
      <p:pic>
        <p:nvPicPr>
          <p:cNvPr id="5" name="Picture 4" descr="Chart, line chart&#10;&#10;Description automatically generated">
            <a:extLst>
              <a:ext uri="{FF2B5EF4-FFF2-40B4-BE49-F238E27FC236}">
                <a16:creationId xmlns:a16="http://schemas.microsoft.com/office/drawing/2014/main" id="{5394433A-AFF2-436A-8183-8052A3DB500C}"/>
              </a:ext>
            </a:extLst>
          </p:cNvPr>
          <p:cNvPicPr>
            <a:picLocks noChangeAspect="1"/>
          </p:cNvPicPr>
          <p:nvPr/>
        </p:nvPicPr>
        <p:blipFill>
          <a:blip r:embed="rId4"/>
          <a:stretch>
            <a:fillRect/>
          </a:stretch>
        </p:blipFill>
        <p:spPr>
          <a:xfrm>
            <a:off x="4686082" y="1222299"/>
            <a:ext cx="4293611" cy="3813994"/>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64"/>
        <p:cNvGrpSpPr/>
        <p:nvPr/>
      </p:nvGrpSpPr>
      <p:grpSpPr>
        <a:xfrm>
          <a:off x="0" y="0"/>
          <a:ext cx="0" cy="0"/>
          <a:chOff x="0" y="0"/>
          <a:chExt cx="0" cy="0"/>
        </a:xfrm>
      </p:grpSpPr>
      <p:sp>
        <p:nvSpPr>
          <p:cNvPr id="165" name="Google Shape;165;p34"/>
          <p:cNvSpPr txBox="1">
            <a:spLocks noGrp="1"/>
          </p:cNvSpPr>
          <p:nvPr>
            <p:ph type="ctrTitle"/>
          </p:nvPr>
        </p:nvSpPr>
        <p:spPr>
          <a:xfrm>
            <a:off x="262050" y="177875"/>
            <a:ext cx="8520600" cy="32933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Answer Slide – Operational Value for 24/7 Services -&gt; Days Via Week</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66" name="Google Shape;166;p34"/>
          <p:cNvSpPr txBox="1">
            <a:spLocks noGrp="1"/>
          </p:cNvSpPr>
          <p:nvPr>
            <p:ph type="ctrTitle"/>
          </p:nvPr>
        </p:nvSpPr>
        <p:spPr>
          <a:xfrm>
            <a:off x="329050" y="642938"/>
            <a:ext cx="8872100" cy="45005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FFFFFF"/>
                </a:solidFill>
                <a:latin typeface="Nunito Light"/>
                <a:ea typeface="Nunito Light"/>
                <a:cs typeface="Nunito Light"/>
                <a:sym typeface="Nunito Light"/>
              </a:rPr>
              <a:t>What days throughout the week experience relatively higher volumes of ride pick-ups?The bar graph below shows the days throughout the week where there are high pickup volumes: (starting on a Sunday)</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7" name="Picture 6" descr="Chart, bar chart, histogram&#10;&#10;Description automatically generated">
            <a:extLst>
              <a:ext uri="{FF2B5EF4-FFF2-40B4-BE49-F238E27FC236}">
                <a16:creationId xmlns:a16="http://schemas.microsoft.com/office/drawing/2014/main" id="{EDB0F984-01C1-4F04-AC2E-3811E6EF7873}"/>
              </a:ext>
            </a:extLst>
          </p:cNvPr>
          <p:cNvPicPr>
            <a:picLocks noChangeAspect="1"/>
          </p:cNvPicPr>
          <p:nvPr/>
        </p:nvPicPr>
        <p:blipFill>
          <a:blip r:embed="rId3"/>
          <a:stretch>
            <a:fillRect/>
          </a:stretch>
        </p:blipFill>
        <p:spPr>
          <a:xfrm>
            <a:off x="142875" y="1207292"/>
            <a:ext cx="3779044" cy="3864769"/>
          </a:xfrm>
          <a:prstGeom prst="rect">
            <a:avLst/>
          </a:prstGeom>
        </p:spPr>
      </p:pic>
      <p:pic>
        <p:nvPicPr>
          <p:cNvPr id="5" name="Picture 4" descr="Chart, bar chart&#10;&#10;Description automatically generated">
            <a:extLst>
              <a:ext uri="{FF2B5EF4-FFF2-40B4-BE49-F238E27FC236}">
                <a16:creationId xmlns:a16="http://schemas.microsoft.com/office/drawing/2014/main" id="{90730BD0-F902-488F-A961-088CDEB5A075}"/>
              </a:ext>
            </a:extLst>
          </p:cNvPr>
          <p:cNvPicPr>
            <a:picLocks noChangeAspect="1"/>
          </p:cNvPicPr>
          <p:nvPr/>
        </p:nvPicPr>
        <p:blipFill>
          <a:blip r:embed="rId4"/>
          <a:stretch>
            <a:fillRect/>
          </a:stretch>
        </p:blipFill>
        <p:spPr>
          <a:xfrm>
            <a:off x="3921919" y="1207293"/>
            <a:ext cx="5150644" cy="3758332"/>
          </a:xfrm>
          <a:prstGeom prst="rect">
            <a:avLst/>
          </a:prstGeom>
        </p:spPr>
      </p:pic>
    </p:spTree>
    <p:extLst>
      <p:ext uri="{BB962C8B-B14F-4D97-AF65-F5344CB8AC3E}">
        <p14:creationId xmlns:p14="http://schemas.microsoft.com/office/powerpoint/2010/main" val="1462732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64"/>
        <p:cNvGrpSpPr/>
        <p:nvPr/>
      </p:nvGrpSpPr>
      <p:grpSpPr>
        <a:xfrm>
          <a:off x="0" y="0"/>
          <a:ext cx="0" cy="0"/>
          <a:chOff x="0" y="0"/>
          <a:chExt cx="0" cy="0"/>
        </a:xfrm>
      </p:grpSpPr>
      <p:sp>
        <p:nvSpPr>
          <p:cNvPr id="165" name="Google Shape;165;p34"/>
          <p:cNvSpPr txBox="1">
            <a:spLocks noGrp="1"/>
          </p:cNvSpPr>
          <p:nvPr>
            <p:ph type="ctrTitle"/>
          </p:nvPr>
        </p:nvSpPr>
        <p:spPr>
          <a:xfrm>
            <a:off x="262050" y="177875"/>
            <a:ext cx="8520600" cy="32933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chemeClr val="lt1"/>
                </a:solidFill>
                <a:latin typeface="Nunito Light"/>
                <a:ea typeface="Nunito Light"/>
                <a:cs typeface="Nunito Light"/>
                <a:sym typeface="Nunito Light"/>
              </a:rPr>
              <a:t>Operational Value for 24/7 Services -&gt; Days in week (MORE DETAILED VERSION)</a:t>
            </a:r>
            <a:endParaRPr sz="1600" b="1"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66" name="Google Shape;166;p34"/>
          <p:cNvSpPr txBox="1">
            <a:spLocks noGrp="1"/>
          </p:cNvSpPr>
          <p:nvPr>
            <p:ph type="ctrTitle"/>
          </p:nvPr>
        </p:nvSpPr>
        <p:spPr>
          <a:xfrm>
            <a:off x="262050" y="642938"/>
            <a:ext cx="8939100" cy="45005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FFFFFF"/>
                </a:solidFill>
                <a:latin typeface="Nunito Light"/>
                <a:ea typeface="Nunito Light"/>
                <a:cs typeface="Nunito Light"/>
                <a:sym typeface="Nunito Light"/>
              </a:rPr>
              <a:t>The bar graph below shows the days throughout the week where there are high pickup volumes: (starting on a Sunday). </a:t>
            </a:r>
            <a:r>
              <a:rPr lang="en" sz="1100" b="1" dirty="0">
                <a:solidFill>
                  <a:srgbClr val="FFFFFF"/>
                </a:solidFill>
                <a:latin typeface="Nunito Light"/>
                <a:ea typeface="Nunito Light"/>
                <a:cs typeface="Nunito Light"/>
                <a:sym typeface="Nunito Light"/>
              </a:rPr>
              <a:t>This shows that Friday had the highest pickups weekly with 160.72k . Immediately followed by Saturday with 158.85k</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Chart, bar chart&#10;&#10;Description automatically generated">
            <a:extLst>
              <a:ext uri="{FF2B5EF4-FFF2-40B4-BE49-F238E27FC236}">
                <a16:creationId xmlns:a16="http://schemas.microsoft.com/office/drawing/2014/main" id="{C804C230-A44F-4CE5-8037-9BAE381F03C2}"/>
              </a:ext>
            </a:extLst>
          </p:cNvPr>
          <p:cNvPicPr>
            <a:picLocks noChangeAspect="1"/>
          </p:cNvPicPr>
          <p:nvPr/>
        </p:nvPicPr>
        <p:blipFill>
          <a:blip r:embed="rId3"/>
          <a:stretch>
            <a:fillRect/>
          </a:stretch>
        </p:blipFill>
        <p:spPr>
          <a:xfrm>
            <a:off x="50952" y="1207293"/>
            <a:ext cx="9093047" cy="3824597"/>
          </a:xfrm>
          <a:prstGeom prst="rect">
            <a:avLst/>
          </a:prstGeom>
        </p:spPr>
      </p:pic>
    </p:spTree>
    <p:extLst>
      <p:ext uri="{BB962C8B-B14F-4D97-AF65-F5344CB8AC3E}">
        <p14:creationId xmlns:p14="http://schemas.microsoft.com/office/powerpoint/2010/main" val="2137546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CD61"/>
        </a:solidFill>
        <a:effectLst/>
      </p:bgPr>
    </p:bg>
    <p:spTree>
      <p:nvGrpSpPr>
        <p:cNvPr id="1" name="Shape 68"/>
        <p:cNvGrpSpPr/>
        <p:nvPr/>
      </p:nvGrpSpPr>
      <p:grpSpPr>
        <a:xfrm>
          <a:off x="0" y="0"/>
          <a:ext cx="0" cy="0"/>
          <a:chOff x="0" y="0"/>
          <a:chExt cx="0" cy="0"/>
        </a:xfrm>
      </p:grpSpPr>
      <p:sp>
        <p:nvSpPr>
          <p:cNvPr id="69" name="Google Shape;69;p16"/>
          <p:cNvSpPr txBox="1">
            <a:spLocks noGrp="1"/>
          </p:cNvSpPr>
          <p:nvPr>
            <p:ph type="ctrTitle"/>
          </p:nvPr>
        </p:nvSpPr>
        <p:spPr>
          <a:xfrm>
            <a:off x="329050" y="1665450"/>
            <a:ext cx="7532700" cy="18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434343"/>
                </a:solidFill>
                <a:latin typeface="Nunito Light"/>
                <a:ea typeface="Nunito Light"/>
                <a:cs typeface="Nunito Light"/>
                <a:sym typeface="Nunito Light"/>
              </a:rPr>
              <a:t>In this project, you will apply the skills acquired in this course to create the MVP launch strategy for the first flying car taxi service, Flyber, in one of the most congested cities in America -- New York City. </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 sz="1800">
                <a:solidFill>
                  <a:srgbClr val="434343"/>
                </a:solidFill>
                <a:latin typeface="Nunito Light"/>
                <a:ea typeface="Nunito Light"/>
                <a:cs typeface="Nunito Light"/>
                <a:sym typeface="Nunito Light"/>
              </a:rPr>
              <a:t>You are responsible for bringing the first flying car taxi service to market by analyzing data and building a product proposal. </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164"/>
        <p:cNvGrpSpPr/>
        <p:nvPr/>
      </p:nvGrpSpPr>
      <p:grpSpPr>
        <a:xfrm>
          <a:off x="0" y="0"/>
          <a:ext cx="0" cy="0"/>
          <a:chOff x="0" y="0"/>
          <a:chExt cx="0" cy="0"/>
        </a:xfrm>
      </p:grpSpPr>
      <p:sp>
        <p:nvSpPr>
          <p:cNvPr id="165" name="Google Shape;165;p34"/>
          <p:cNvSpPr txBox="1">
            <a:spLocks noGrp="1"/>
          </p:cNvSpPr>
          <p:nvPr>
            <p:ph type="ctrTitle"/>
          </p:nvPr>
        </p:nvSpPr>
        <p:spPr>
          <a:xfrm>
            <a:off x="262050" y="135013"/>
            <a:ext cx="8520600" cy="3864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Answer Slide – Operational Value for 24/7 Services -&gt; Trend Fluctuation</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66" name="Google Shape;166;p34"/>
          <p:cNvSpPr txBox="1">
            <a:spLocks noGrp="1"/>
          </p:cNvSpPr>
          <p:nvPr>
            <p:ph type="ctrTitle"/>
          </p:nvPr>
        </p:nvSpPr>
        <p:spPr>
          <a:xfrm>
            <a:off x="329050" y="521494"/>
            <a:ext cx="8257738" cy="462200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FFFFFF"/>
                </a:solidFill>
                <a:latin typeface="Nunito Light"/>
                <a:ea typeface="Nunito Light"/>
                <a:cs typeface="Nunito Light"/>
                <a:sym typeface="Nunito Light"/>
              </a:rPr>
              <a:t>Analysis of any trend fluctuations throughout the year regarding ride pickup volumes. There appears to be a HUGE DIVE (DECREASE) in rides during 3</a:t>
            </a:r>
            <a:r>
              <a:rPr lang="en" sz="1100" baseline="30000" dirty="0">
                <a:solidFill>
                  <a:srgbClr val="FFFFFF"/>
                </a:solidFill>
                <a:latin typeface="Nunito Light"/>
                <a:ea typeface="Nunito Light"/>
                <a:cs typeface="Nunito Light"/>
                <a:sym typeface="Nunito Light"/>
              </a:rPr>
              <a:t>rd</a:t>
            </a:r>
            <a:r>
              <a:rPr lang="en" sz="1100" dirty="0">
                <a:solidFill>
                  <a:srgbClr val="FFFFFF"/>
                </a:solidFill>
                <a:latin typeface="Nunito Light"/>
                <a:ea typeface="Nunito Light"/>
                <a:cs typeface="Nunito Light"/>
                <a:sym typeface="Nunito Light"/>
              </a:rPr>
              <a:t> week of January. Also a slight dive/decrease during the last week of May.</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7" name="Picture 6" descr="Graphical user interface, application, table, Excel&#10;&#10;Description automatically generated">
            <a:extLst>
              <a:ext uri="{FF2B5EF4-FFF2-40B4-BE49-F238E27FC236}">
                <a16:creationId xmlns:a16="http://schemas.microsoft.com/office/drawing/2014/main" id="{4BAE60D5-E285-4799-A602-9B8A07F1C0A4}"/>
              </a:ext>
            </a:extLst>
          </p:cNvPr>
          <p:cNvPicPr>
            <a:picLocks noChangeAspect="1"/>
          </p:cNvPicPr>
          <p:nvPr/>
        </p:nvPicPr>
        <p:blipFill>
          <a:blip r:embed="rId3"/>
          <a:stretch>
            <a:fillRect/>
          </a:stretch>
        </p:blipFill>
        <p:spPr>
          <a:xfrm>
            <a:off x="135731" y="1421605"/>
            <a:ext cx="4279108" cy="3587911"/>
          </a:xfrm>
          <a:prstGeom prst="rect">
            <a:avLst/>
          </a:prstGeom>
        </p:spPr>
      </p:pic>
      <p:pic>
        <p:nvPicPr>
          <p:cNvPr id="9" name="Picture 8" descr="Chart, bar chart&#10;&#10;Description automatically generated">
            <a:extLst>
              <a:ext uri="{FF2B5EF4-FFF2-40B4-BE49-F238E27FC236}">
                <a16:creationId xmlns:a16="http://schemas.microsoft.com/office/drawing/2014/main" id="{21FC4AE0-E006-4A53-9834-F0D0241582AF}"/>
              </a:ext>
            </a:extLst>
          </p:cNvPr>
          <p:cNvPicPr>
            <a:picLocks noChangeAspect="1"/>
          </p:cNvPicPr>
          <p:nvPr/>
        </p:nvPicPr>
        <p:blipFill>
          <a:blip r:embed="rId4"/>
          <a:stretch>
            <a:fillRect/>
          </a:stretch>
        </p:blipFill>
        <p:spPr>
          <a:xfrm>
            <a:off x="4507706" y="1421604"/>
            <a:ext cx="4636293" cy="3595559"/>
          </a:xfrm>
          <a:prstGeom prst="rect">
            <a:avLst/>
          </a:prstGeom>
        </p:spPr>
      </p:pic>
    </p:spTree>
    <p:extLst>
      <p:ext uri="{BB962C8B-B14F-4D97-AF65-F5344CB8AC3E}">
        <p14:creationId xmlns:p14="http://schemas.microsoft.com/office/powerpoint/2010/main" val="22303103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170"/>
        <p:cNvGrpSpPr/>
        <p:nvPr/>
      </p:nvGrpSpPr>
      <p:grpSpPr>
        <a:xfrm>
          <a:off x="0" y="0"/>
          <a:ext cx="0" cy="0"/>
          <a:chOff x="0" y="0"/>
          <a:chExt cx="0" cy="0"/>
        </a:xfrm>
      </p:grpSpPr>
      <p:sp>
        <p:nvSpPr>
          <p:cNvPr id="171" name="Google Shape;171;p35"/>
          <p:cNvSpPr txBox="1">
            <a:spLocks noGrp="1"/>
          </p:cNvSpPr>
          <p:nvPr>
            <p:ph type="ctrTitle"/>
          </p:nvPr>
        </p:nvSpPr>
        <p:spPr>
          <a:xfrm>
            <a:off x="282625" y="913750"/>
            <a:ext cx="7532700" cy="326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Nunito Light"/>
                <a:ea typeface="Nunito Light"/>
                <a:cs typeface="Nunito Light"/>
                <a:sym typeface="Nunito Light"/>
              </a:rPr>
              <a:t>You and the user research team ran a quantitative survey on existing taxi and/or rideshare users in New York City to determine sentiment around potentially using a flying taxi service.</a:t>
            </a: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800">
                <a:solidFill>
                  <a:schemeClr val="lt1"/>
                </a:solidFill>
                <a:latin typeface="Nunito Light"/>
                <a:ea typeface="Nunito Light"/>
                <a:cs typeface="Nunito Light"/>
                <a:sym typeface="Nunito Light"/>
              </a:rPr>
              <a:t>Dive into the survey results dataset in order to extract insights from explicit feedback.</a:t>
            </a: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800">
                <a:solidFill>
                  <a:schemeClr val="lt1"/>
                </a:solidFill>
                <a:latin typeface="Nunito Light"/>
                <a:ea typeface="Nunito Light"/>
                <a:cs typeface="Nunito Light"/>
                <a:sym typeface="Nunito Light"/>
              </a:rPr>
              <a:t>Upload </a:t>
            </a:r>
            <a:r>
              <a:rPr lang="en" sz="1800" u="sng">
                <a:solidFill>
                  <a:srgbClr val="0000FF"/>
                </a:solidFill>
                <a:latin typeface="Nunito Light"/>
                <a:ea typeface="Nunito Light"/>
                <a:cs typeface="Nunito Light"/>
                <a:sym typeface="Nunito Light"/>
                <a:hlinkClick r:id="rId3"/>
              </a:rPr>
              <a:t>this dataset</a:t>
            </a:r>
            <a:r>
              <a:rPr lang="en" sz="1800">
                <a:solidFill>
                  <a:schemeClr val="lt1"/>
                </a:solidFill>
                <a:latin typeface="Nunito Light"/>
                <a:ea typeface="Nunito Light"/>
                <a:cs typeface="Nunito Light"/>
                <a:sym typeface="Nunito Light"/>
              </a:rPr>
              <a:t> into Tableau Online or a SQL database (the classroom contains a workspace with the data for you as well).</a:t>
            </a: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175"/>
        <p:cNvGrpSpPr/>
        <p:nvPr/>
      </p:nvGrpSpPr>
      <p:grpSpPr>
        <a:xfrm>
          <a:off x="0" y="0"/>
          <a:ext cx="0" cy="0"/>
          <a:chOff x="0" y="0"/>
          <a:chExt cx="0" cy="0"/>
        </a:xfrm>
      </p:grpSpPr>
      <p:sp>
        <p:nvSpPr>
          <p:cNvPr id="176" name="Google Shape;176;p36"/>
          <p:cNvSpPr txBox="1">
            <a:spLocks noGrp="1"/>
          </p:cNvSpPr>
          <p:nvPr>
            <p:ph type="ctrTitle"/>
          </p:nvPr>
        </p:nvSpPr>
        <p:spPr>
          <a:xfrm>
            <a:off x="329850" y="849900"/>
            <a:ext cx="7532700" cy="344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Nunito Light"/>
                <a:ea typeface="Nunito Light"/>
                <a:cs typeface="Nunito Light"/>
                <a:sym typeface="Nunito Light"/>
              </a:rPr>
              <a:t>Ensure the fields are parsed correctly, field headers are included in the first row of the CSV.</a:t>
            </a: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800">
                <a:solidFill>
                  <a:schemeClr val="lt1"/>
                </a:solidFill>
                <a:latin typeface="Nunito Light"/>
                <a:ea typeface="Nunito Light"/>
                <a:cs typeface="Nunito Light"/>
                <a:sym typeface="Nunito Light"/>
              </a:rPr>
              <a:t>Question schema:</a:t>
            </a: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200">
                <a:solidFill>
                  <a:schemeClr val="lt1"/>
                </a:solidFill>
                <a:latin typeface="Nunito Light"/>
                <a:ea typeface="Nunito Light"/>
                <a:cs typeface="Nunito Light"/>
                <a:sym typeface="Nunito Light"/>
              </a:rPr>
              <a:t>Q1 - What is your email?</a:t>
            </a:r>
            <a:endParaRPr sz="12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200">
                <a:solidFill>
                  <a:schemeClr val="lt1"/>
                </a:solidFill>
                <a:latin typeface="Nunito Light"/>
                <a:ea typeface="Nunito Light"/>
                <a:cs typeface="Nunito Light"/>
                <a:sym typeface="Nunito Light"/>
              </a:rPr>
              <a:t>Q2 - What gender do you identify as?</a:t>
            </a:r>
            <a:endParaRPr sz="12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200">
                <a:solidFill>
                  <a:schemeClr val="lt1"/>
                </a:solidFill>
                <a:latin typeface="Nunito Light"/>
                <a:ea typeface="Nunito Light"/>
                <a:cs typeface="Nunito Light"/>
                <a:sym typeface="Nunito Light"/>
              </a:rPr>
              <a:t>Q3 - What is your age?</a:t>
            </a:r>
            <a:endParaRPr sz="12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200">
                <a:solidFill>
                  <a:schemeClr val="lt1"/>
                </a:solidFill>
                <a:latin typeface="Nunito Light"/>
                <a:ea typeface="Nunito Light"/>
                <a:cs typeface="Nunito Light"/>
                <a:sym typeface="Nunito Light"/>
              </a:rPr>
              <a:t>Q4 - What is your annual income? (income bands)</a:t>
            </a:r>
            <a:endParaRPr sz="12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200">
                <a:solidFill>
                  <a:schemeClr val="lt1"/>
                </a:solidFill>
                <a:latin typeface="Nunito Light"/>
                <a:ea typeface="Nunito Light"/>
                <a:cs typeface="Nunito Light"/>
                <a:sym typeface="Nunito Light"/>
              </a:rPr>
              <a:t>Q5 - What neighborhood do you reside in?</a:t>
            </a:r>
            <a:endParaRPr sz="12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200">
                <a:solidFill>
                  <a:schemeClr val="lt1"/>
                </a:solidFill>
                <a:latin typeface="Nunito Light"/>
                <a:ea typeface="Nunito Light"/>
                <a:cs typeface="Nunito Light"/>
                <a:sym typeface="Nunito Light"/>
              </a:rPr>
              <a:t>Q6 - Do you currently use taxis? (Y/N)</a:t>
            </a:r>
            <a:endParaRPr sz="12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200">
                <a:solidFill>
                  <a:schemeClr val="lt1"/>
                </a:solidFill>
                <a:latin typeface="Nunito Light"/>
                <a:ea typeface="Nunito Light"/>
                <a:cs typeface="Nunito Light"/>
                <a:sym typeface="Nunito Light"/>
              </a:rPr>
              <a:t>Q7 - Do you currently use ridesharing services? (Y/N)</a:t>
            </a:r>
            <a:endParaRPr sz="12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200">
                <a:solidFill>
                  <a:schemeClr val="lt1"/>
                </a:solidFill>
                <a:latin typeface="Nunito Light"/>
                <a:ea typeface="Nunito Light"/>
                <a:cs typeface="Nunito Light"/>
                <a:sym typeface="Nunito Light"/>
              </a:rPr>
              <a:t>Q8 - Would you use a flying taxi service, if such a concept existed? (Y/N)</a:t>
            </a:r>
            <a:endParaRPr sz="12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200">
                <a:solidFill>
                  <a:schemeClr val="lt1"/>
                </a:solidFill>
                <a:latin typeface="Nunito Light"/>
                <a:ea typeface="Nunito Light"/>
                <a:cs typeface="Nunito Light"/>
                <a:sym typeface="Nunito Light"/>
              </a:rPr>
              <a:t>Q9 - If yes to Q8, how much would you be willing to pay per mile for such a service? (USD)</a:t>
            </a:r>
            <a:endParaRPr sz="120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200">
                <a:solidFill>
                  <a:schemeClr val="lt1"/>
                </a:solidFill>
                <a:latin typeface="Nunito Light"/>
                <a:ea typeface="Nunito Light"/>
                <a:cs typeface="Nunito Light"/>
                <a:sym typeface="Nunito Light"/>
              </a:rPr>
              <a:t>Q10 - If no to Q8, what is the reason?</a:t>
            </a:r>
            <a:endParaRPr sz="120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FFFFFF"/>
              </a:solidFill>
              <a:latin typeface="Nunito Light"/>
              <a:ea typeface="Nunito Light"/>
              <a:cs typeface="Nunito Light"/>
              <a:sym typeface="Nunito Light"/>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180"/>
        <p:cNvGrpSpPr/>
        <p:nvPr/>
      </p:nvGrpSpPr>
      <p:grpSpPr>
        <a:xfrm>
          <a:off x="0" y="0"/>
          <a:ext cx="0" cy="0"/>
          <a:chOff x="0" y="0"/>
          <a:chExt cx="0" cy="0"/>
        </a:xfrm>
      </p:grpSpPr>
      <p:sp>
        <p:nvSpPr>
          <p:cNvPr id="181" name="Google Shape;181;p37"/>
          <p:cNvSpPr txBox="1">
            <a:spLocks noGrp="1"/>
          </p:cNvSpPr>
          <p:nvPr>
            <p:ph type="ctrTitle"/>
          </p:nvPr>
        </p:nvSpPr>
        <p:spPr>
          <a:xfrm>
            <a:off x="350100" y="1255050"/>
            <a:ext cx="7532700" cy="263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To inform our future product marketing efforts, we’ll want to extract the following:</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chemeClr val="lt1"/>
              </a:solidFill>
              <a:latin typeface="Nunito Light"/>
              <a:ea typeface="Nunito Light"/>
              <a:cs typeface="Nunito Light"/>
              <a:sym typeface="Nunito Light"/>
            </a:endParaRPr>
          </a:p>
          <a:p>
            <a:pPr marL="457200" lvl="0" indent="-342900" algn="l" rtl="0">
              <a:spcBef>
                <a:spcPts val="0"/>
              </a:spcBef>
              <a:spcAft>
                <a:spcPts val="0"/>
              </a:spcAft>
              <a:buClr>
                <a:schemeClr val="lt1"/>
              </a:buClr>
              <a:buSzPts val="1800"/>
              <a:buFont typeface="Nunito Light"/>
              <a:buChar char="●"/>
            </a:pPr>
            <a:r>
              <a:rPr lang="en" sz="1800" dirty="0">
                <a:solidFill>
                  <a:schemeClr val="lt1"/>
                </a:solidFill>
                <a:latin typeface="Nunito Light"/>
                <a:ea typeface="Nunito Light"/>
                <a:cs typeface="Nunito Light"/>
                <a:sym typeface="Nunito Light"/>
              </a:rPr>
              <a:t>Is there an inclination of better Flyber adoption based on gender, age, income level, or neighborhood of residence?</a:t>
            </a:r>
            <a:endParaRPr sz="1800" dirty="0">
              <a:solidFill>
                <a:schemeClr val="lt1"/>
              </a:solidFill>
              <a:latin typeface="Nunito Light"/>
              <a:ea typeface="Nunito Light"/>
              <a:cs typeface="Nunito Light"/>
              <a:sym typeface="Nunito Light"/>
            </a:endParaRPr>
          </a:p>
          <a:p>
            <a:pPr marL="457200" lvl="0" indent="-342900" algn="l" rtl="0">
              <a:spcBef>
                <a:spcPts val="0"/>
              </a:spcBef>
              <a:spcAft>
                <a:spcPts val="0"/>
              </a:spcAft>
              <a:buClr>
                <a:schemeClr val="lt1"/>
              </a:buClr>
              <a:buSzPts val="1800"/>
              <a:buFont typeface="Nunito Light"/>
              <a:buChar char="●"/>
            </a:pPr>
            <a:r>
              <a:rPr lang="en" sz="1800" dirty="0">
                <a:solidFill>
                  <a:schemeClr val="lt1"/>
                </a:solidFill>
                <a:latin typeface="Nunito Light"/>
                <a:ea typeface="Nunito Light"/>
                <a:cs typeface="Nunito Light"/>
                <a:sym typeface="Nunito Light"/>
              </a:rPr>
              <a:t>What is the distribution of potential price per mile based on gender, age, income level, and neighborhood of residence?</a:t>
            </a:r>
            <a:endParaRPr sz="1800" dirty="0">
              <a:solidFill>
                <a:schemeClr val="lt1"/>
              </a:solidFill>
              <a:latin typeface="Nunito Light"/>
              <a:ea typeface="Nunito Light"/>
              <a:cs typeface="Nunito Light"/>
              <a:sym typeface="Nunito Light"/>
            </a:endParaRPr>
          </a:p>
          <a:p>
            <a:pPr marL="457200" lvl="0" indent="-342900" algn="l" rtl="0">
              <a:spcBef>
                <a:spcPts val="0"/>
              </a:spcBef>
              <a:spcAft>
                <a:spcPts val="0"/>
              </a:spcAft>
              <a:buClr>
                <a:schemeClr val="lt1"/>
              </a:buClr>
              <a:buSzPts val="1800"/>
              <a:buFont typeface="Nunito Light"/>
              <a:buChar char="●"/>
            </a:pPr>
            <a:r>
              <a:rPr lang="en" sz="1800" dirty="0">
                <a:solidFill>
                  <a:schemeClr val="lt1"/>
                </a:solidFill>
                <a:latin typeface="Nunito Light"/>
                <a:ea typeface="Nunito Light"/>
                <a:cs typeface="Nunito Light"/>
                <a:sym typeface="Nunito Light"/>
              </a:rPr>
              <a:t>What is the different personas/segments of negative sentiment towards not using a flying taxi car service?</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185"/>
        <p:cNvGrpSpPr/>
        <p:nvPr/>
      </p:nvGrpSpPr>
      <p:grpSpPr>
        <a:xfrm>
          <a:off x="0" y="0"/>
          <a:ext cx="0" cy="0"/>
          <a:chOff x="0" y="0"/>
          <a:chExt cx="0" cy="0"/>
        </a:xfrm>
      </p:grpSpPr>
      <p:sp>
        <p:nvSpPr>
          <p:cNvPr id="186" name="Google Shape;186;p38"/>
          <p:cNvSpPr txBox="1">
            <a:spLocks noGrp="1"/>
          </p:cNvSpPr>
          <p:nvPr>
            <p:ph type="ctrTitle"/>
          </p:nvPr>
        </p:nvSpPr>
        <p:spPr>
          <a:xfrm>
            <a:off x="262050" y="92870"/>
            <a:ext cx="85206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chemeClr val="lt1"/>
                </a:solidFill>
                <a:latin typeface="Nunito Light"/>
                <a:ea typeface="Nunito Light"/>
                <a:cs typeface="Nunito Light"/>
                <a:sym typeface="Nunito Light"/>
              </a:rPr>
              <a:t>Answer Slide –User_Research Data</a:t>
            </a:r>
            <a:br>
              <a:rPr lang="en" sz="3600" dirty="0">
                <a:solidFill>
                  <a:schemeClr val="lt1"/>
                </a:solidFill>
                <a:latin typeface="Nunito Light"/>
                <a:ea typeface="Nunito Light"/>
                <a:cs typeface="Nunito Light"/>
                <a:sym typeface="Nunito Light"/>
              </a:rPr>
            </a:br>
            <a:endParaRPr sz="36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87" name="Google Shape;187;p38"/>
          <p:cNvSpPr txBox="1">
            <a:spLocks noGrp="1"/>
          </p:cNvSpPr>
          <p:nvPr>
            <p:ph type="ctrTitle"/>
          </p:nvPr>
        </p:nvSpPr>
        <p:spPr>
          <a:xfrm>
            <a:off x="329050" y="692944"/>
            <a:ext cx="7907694" cy="42726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1200" dirty="0">
                <a:solidFill>
                  <a:srgbClr val="FFFFFF"/>
                </a:solidFill>
                <a:latin typeface="Nunito Light"/>
                <a:ea typeface="Nunito Light"/>
                <a:cs typeface="Nunito Light"/>
                <a:sym typeface="Nunito Light"/>
              </a:rPr>
              <a:t>A simple visualization regarding the breakdown of target audience . Metrics used are: Gender, Age &amp; Income</a:t>
            </a:r>
            <a:br>
              <a:rPr lang="en-CA" sz="1200" dirty="0">
                <a:solidFill>
                  <a:srgbClr val="FFFFFF"/>
                </a:solidFill>
                <a:latin typeface="Nunito Light"/>
                <a:ea typeface="Nunito Light"/>
                <a:cs typeface="Nunito Light"/>
                <a:sym typeface="Nunito Light"/>
              </a:rPr>
            </a:br>
            <a:endParaRPr sz="12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Chart, bar chart&#10;&#10;Description automatically generated">
            <a:extLst>
              <a:ext uri="{FF2B5EF4-FFF2-40B4-BE49-F238E27FC236}">
                <a16:creationId xmlns:a16="http://schemas.microsoft.com/office/drawing/2014/main" id="{7F25844F-280D-4B78-A3AC-ECA33C3D046B}"/>
              </a:ext>
            </a:extLst>
          </p:cNvPr>
          <p:cNvPicPr>
            <a:picLocks noChangeAspect="1"/>
          </p:cNvPicPr>
          <p:nvPr/>
        </p:nvPicPr>
        <p:blipFill>
          <a:blip r:embed="rId3"/>
          <a:stretch>
            <a:fillRect/>
          </a:stretch>
        </p:blipFill>
        <p:spPr>
          <a:xfrm>
            <a:off x="302123" y="1092994"/>
            <a:ext cx="8041777" cy="3833055"/>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185"/>
        <p:cNvGrpSpPr/>
        <p:nvPr/>
      </p:nvGrpSpPr>
      <p:grpSpPr>
        <a:xfrm>
          <a:off x="0" y="0"/>
          <a:ext cx="0" cy="0"/>
          <a:chOff x="0" y="0"/>
          <a:chExt cx="0" cy="0"/>
        </a:xfrm>
      </p:grpSpPr>
      <p:sp>
        <p:nvSpPr>
          <p:cNvPr id="186" name="Google Shape;186;p38"/>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Answer Slide- User Research Data</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87" name="Google Shape;187;p38"/>
          <p:cNvSpPr txBox="1">
            <a:spLocks noGrp="1"/>
          </p:cNvSpPr>
          <p:nvPr>
            <p:ph type="ctrTitle"/>
          </p:nvPr>
        </p:nvSpPr>
        <p:spPr>
          <a:xfrm>
            <a:off x="329050" y="921544"/>
            <a:ext cx="7532700" cy="243380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FFFFFF"/>
                </a:solidFill>
                <a:latin typeface="Nunito Light"/>
                <a:ea typeface="Nunito Light"/>
                <a:cs typeface="Nunito Light"/>
                <a:sym typeface="Nunito Light"/>
              </a:rPr>
              <a:t>A simple query would reveal random selection of data within the User research data set:</a:t>
            </a:r>
            <a:br>
              <a:rPr lang="en"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select *</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from </a:t>
            </a:r>
            <a:r>
              <a:rPr lang="en-US" sz="1100" dirty="0" err="1">
                <a:solidFill>
                  <a:srgbClr val="FFFFFF"/>
                </a:solidFill>
                <a:latin typeface="Nunito Light"/>
                <a:ea typeface="Nunito Light"/>
                <a:cs typeface="Nunito Light"/>
                <a:sym typeface="Nunito Light"/>
              </a:rPr>
              <a:t>user_research</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LIMIT 25;</a:t>
            </a:r>
            <a:br>
              <a:rPr lang="en-US"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A picture containing graphical user interface&#10;&#10;Description automatically generated">
            <a:extLst>
              <a:ext uri="{FF2B5EF4-FFF2-40B4-BE49-F238E27FC236}">
                <a16:creationId xmlns:a16="http://schemas.microsoft.com/office/drawing/2014/main" id="{04D2FCAA-89E5-4E49-B345-6C29A8047E7D}"/>
              </a:ext>
            </a:extLst>
          </p:cNvPr>
          <p:cNvPicPr>
            <a:picLocks noChangeAspect="1"/>
          </p:cNvPicPr>
          <p:nvPr/>
        </p:nvPicPr>
        <p:blipFill>
          <a:blip r:embed="rId3"/>
          <a:stretch>
            <a:fillRect/>
          </a:stretch>
        </p:blipFill>
        <p:spPr>
          <a:xfrm>
            <a:off x="197741" y="1685924"/>
            <a:ext cx="8748518" cy="2828925"/>
          </a:xfrm>
          <a:prstGeom prst="rect">
            <a:avLst/>
          </a:prstGeom>
        </p:spPr>
      </p:pic>
    </p:spTree>
    <p:extLst>
      <p:ext uri="{BB962C8B-B14F-4D97-AF65-F5344CB8AC3E}">
        <p14:creationId xmlns:p14="http://schemas.microsoft.com/office/powerpoint/2010/main" val="29334688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185"/>
        <p:cNvGrpSpPr/>
        <p:nvPr/>
      </p:nvGrpSpPr>
      <p:grpSpPr>
        <a:xfrm>
          <a:off x="0" y="0"/>
          <a:ext cx="0" cy="0"/>
          <a:chOff x="0" y="0"/>
          <a:chExt cx="0" cy="0"/>
        </a:xfrm>
      </p:grpSpPr>
      <p:sp>
        <p:nvSpPr>
          <p:cNvPr id="186" name="Google Shape;186;p38"/>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Answer Slide- User Research Data – Demographics Analysis via SQL</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87" name="Google Shape;187;p38"/>
          <p:cNvSpPr txBox="1">
            <a:spLocks noGrp="1"/>
          </p:cNvSpPr>
          <p:nvPr>
            <p:ph type="ctrTitle"/>
          </p:nvPr>
        </p:nvSpPr>
        <p:spPr>
          <a:xfrm>
            <a:off x="329050" y="921543"/>
            <a:ext cx="7532700" cy="35004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1100" dirty="0">
                <a:solidFill>
                  <a:srgbClr val="FFFFFF"/>
                </a:solidFill>
                <a:latin typeface="Nunito Light"/>
                <a:ea typeface="Nunito Light"/>
                <a:cs typeface="Nunito Light"/>
                <a:sym typeface="Nunito Light"/>
              </a:rPr>
              <a:t>Query regarding genders :</a:t>
            </a:r>
            <a:br>
              <a:rPr lang="en-CA"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select COUNT(*)</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from </a:t>
            </a:r>
            <a:r>
              <a:rPr lang="en-US" sz="1100" dirty="0" err="1">
                <a:solidFill>
                  <a:srgbClr val="FFFFFF"/>
                </a:solidFill>
                <a:latin typeface="Nunito Light"/>
                <a:ea typeface="Nunito Light"/>
                <a:cs typeface="Nunito Light"/>
                <a:sym typeface="Nunito Light"/>
              </a:rPr>
              <a:t>user_research</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WHERE q2 = ‘M’;</a:t>
            </a:r>
            <a:br>
              <a:rPr lang="en-CA" sz="1100" dirty="0">
                <a:solidFill>
                  <a:srgbClr val="FFFFFF"/>
                </a:solidFill>
                <a:latin typeface="Nunito Light"/>
                <a:ea typeface="Nunito Light"/>
                <a:cs typeface="Nunito Light"/>
                <a:sym typeface="Nunito Light"/>
              </a:rPr>
            </a:br>
            <a:br>
              <a:rPr lang="en-CA" sz="1100" dirty="0">
                <a:solidFill>
                  <a:srgbClr val="FFFFFF"/>
                </a:solidFill>
                <a:latin typeface="Nunito Light"/>
                <a:ea typeface="Nunito Light"/>
                <a:cs typeface="Nunito Light"/>
                <a:sym typeface="Nunito Light"/>
              </a:rPr>
            </a:br>
            <a:r>
              <a:rPr lang="en-CA" sz="1100" dirty="0">
                <a:solidFill>
                  <a:srgbClr val="FFFFFF"/>
                </a:solidFill>
                <a:latin typeface="Nunito Light"/>
                <a:ea typeface="Nunito Light"/>
                <a:cs typeface="Nunito Light"/>
                <a:sym typeface="Nunito Light"/>
              </a:rPr>
              <a:t>Result = 192  Male participants</a:t>
            </a:r>
            <a:br>
              <a:rPr lang="en-CA" sz="1100" dirty="0">
                <a:solidFill>
                  <a:srgbClr val="FFFFFF"/>
                </a:solidFill>
                <a:latin typeface="Nunito Light"/>
                <a:ea typeface="Nunito Light"/>
                <a:cs typeface="Nunito Light"/>
                <a:sym typeface="Nunito Light"/>
              </a:rPr>
            </a:br>
            <a:br>
              <a:rPr lang="en-CA"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select COUNT(*)</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from </a:t>
            </a:r>
            <a:r>
              <a:rPr lang="en-US" sz="1100" dirty="0" err="1">
                <a:solidFill>
                  <a:srgbClr val="FFFFFF"/>
                </a:solidFill>
                <a:latin typeface="Nunito Light"/>
                <a:ea typeface="Nunito Light"/>
                <a:cs typeface="Nunito Light"/>
                <a:sym typeface="Nunito Light"/>
              </a:rPr>
              <a:t>user_research</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WHERE q2 = 'F’;</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Result = 307   Female participants </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r>
              <a:rPr lang="en" sz="1100" dirty="0">
                <a:solidFill>
                  <a:srgbClr val="FFFFFF"/>
                </a:solidFill>
                <a:latin typeface="Nunito Light"/>
                <a:ea typeface="Nunito Light"/>
                <a:cs typeface="Nunito Light"/>
                <a:sym typeface="Nunito Light"/>
              </a:rPr>
              <a:t>Query determining whether they use ride-sharing services :</a:t>
            </a:r>
            <a:br>
              <a:rPr lang="en"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select *</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from </a:t>
            </a:r>
            <a:r>
              <a:rPr lang="en-US" sz="1100" dirty="0" err="1">
                <a:solidFill>
                  <a:srgbClr val="FFFFFF"/>
                </a:solidFill>
                <a:latin typeface="Nunito Light"/>
                <a:ea typeface="Nunito Light"/>
                <a:cs typeface="Nunito Light"/>
                <a:sym typeface="Nunito Light"/>
              </a:rPr>
              <a:t>user_research</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where q7 = 'Y’;</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r>
              <a:rPr lang="en" sz="1100" dirty="0">
                <a:solidFill>
                  <a:srgbClr val="FFFFFF"/>
                </a:solidFill>
                <a:latin typeface="Nunito Light"/>
                <a:ea typeface="Nunito Light"/>
                <a:cs typeface="Nunito Light"/>
                <a:sym typeface="Nunito Light"/>
              </a:rPr>
              <a:t>result = 295 from both genders and all age levels use ride-sharing services, 205 does not use ride-sharing services</a:t>
            </a: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extLst>
      <p:ext uri="{BB962C8B-B14F-4D97-AF65-F5344CB8AC3E}">
        <p14:creationId xmlns:p14="http://schemas.microsoft.com/office/powerpoint/2010/main" val="3078817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185"/>
        <p:cNvGrpSpPr/>
        <p:nvPr/>
      </p:nvGrpSpPr>
      <p:grpSpPr>
        <a:xfrm>
          <a:off x="0" y="0"/>
          <a:ext cx="0" cy="0"/>
          <a:chOff x="0" y="0"/>
          <a:chExt cx="0" cy="0"/>
        </a:xfrm>
      </p:grpSpPr>
      <p:sp>
        <p:nvSpPr>
          <p:cNvPr id="186" name="Google Shape;186;p38"/>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lt1"/>
                </a:solidFill>
                <a:latin typeface="Nunito Light"/>
                <a:ea typeface="Nunito Light"/>
                <a:cs typeface="Nunito Light"/>
                <a:sym typeface="Nunito Light"/>
              </a:rPr>
              <a:t>Answer Slide- User Research Data – Demographics Analysis via SQL</a:t>
            </a:r>
            <a:endParaRPr sz="16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87" name="Google Shape;187;p38"/>
          <p:cNvSpPr txBox="1">
            <a:spLocks noGrp="1"/>
          </p:cNvSpPr>
          <p:nvPr>
            <p:ph type="ctrTitle"/>
          </p:nvPr>
        </p:nvSpPr>
        <p:spPr>
          <a:xfrm>
            <a:off x="329050" y="592931"/>
            <a:ext cx="7532700" cy="43726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rgbClr val="FFFFFF"/>
                </a:solidFill>
                <a:latin typeface="Nunito Light"/>
                <a:ea typeface="Nunito Light"/>
                <a:cs typeface="Nunito Light"/>
                <a:sym typeface="Nunito Light"/>
              </a:rPr>
              <a:t>select *</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from </a:t>
            </a:r>
            <a:r>
              <a:rPr lang="en-US" sz="1100" dirty="0" err="1">
                <a:solidFill>
                  <a:srgbClr val="FFFFFF"/>
                </a:solidFill>
                <a:latin typeface="Nunito Light"/>
                <a:ea typeface="Nunito Light"/>
                <a:cs typeface="Nunito Light"/>
                <a:sym typeface="Nunito Light"/>
              </a:rPr>
              <a:t>user_research</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where q3 &lt; 30;</a:t>
            </a:r>
            <a:br>
              <a:rPr lang="en-CA" sz="1100" dirty="0">
                <a:solidFill>
                  <a:srgbClr val="FFFFFF"/>
                </a:solidFill>
                <a:latin typeface="Nunito Light"/>
                <a:ea typeface="Nunito Light"/>
                <a:cs typeface="Nunito Light"/>
                <a:sym typeface="Nunito Light"/>
              </a:rPr>
            </a:br>
            <a:br>
              <a:rPr lang="en-CA" sz="1100" dirty="0">
                <a:solidFill>
                  <a:srgbClr val="FFFFFF"/>
                </a:solidFill>
                <a:latin typeface="Nunito Light"/>
                <a:ea typeface="Nunito Light"/>
                <a:cs typeface="Nunito Light"/>
                <a:sym typeface="Nunito Light"/>
              </a:rPr>
            </a:br>
            <a:r>
              <a:rPr lang="en-CA" sz="1100" dirty="0">
                <a:solidFill>
                  <a:srgbClr val="FFFFFF"/>
                </a:solidFill>
                <a:latin typeface="Nunito Light"/>
                <a:ea typeface="Nunito Light"/>
                <a:cs typeface="Nunito Light"/>
                <a:sym typeface="Nunito Light"/>
              </a:rPr>
              <a:t>Result = 109   participants below 30 years old</a:t>
            </a:r>
            <a:br>
              <a:rPr lang="en-CA" sz="1100" dirty="0">
                <a:solidFill>
                  <a:srgbClr val="FFFFFF"/>
                </a:solidFill>
                <a:latin typeface="Nunito Light"/>
                <a:ea typeface="Nunito Light"/>
                <a:cs typeface="Nunito Light"/>
                <a:sym typeface="Nunito Light"/>
              </a:rPr>
            </a:br>
            <a:br>
              <a:rPr lang="en-CA"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select *</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from </a:t>
            </a:r>
            <a:r>
              <a:rPr lang="en-US" sz="1100" dirty="0" err="1">
                <a:solidFill>
                  <a:srgbClr val="FFFFFF"/>
                </a:solidFill>
                <a:latin typeface="Nunito Light"/>
                <a:ea typeface="Nunito Light"/>
                <a:cs typeface="Nunito Light"/>
                <a:sym typeface="Nunito Light"/>
              </a:rPr>
              <a:t>user_research</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where q3 &gt;= 30;</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Result = 390   participants aged 30 and above  </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select *</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from </a:t>
            </a:r>
            <a:r>
              <a:rPr lang="en-US" sz="1100" dirty="0" err="1">
                <a:solidFill>
                  <a:srgbClr val="FFFFFF"/>
                </a:solidFill>
                <a:latin typeface="Nunito Light"/>
                <a:ea typeface="Nunito Light"/>
                <a:cs typeface="Nunito Light"/>
                <a:sym typeface="Nunito Light"/>
              </a:rPr>
              <a:t>user_research</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where q4 &gt; '100000';</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r>
              <a:rPr lang="en" sz="1100" dirty="0">
                <a:solidFill>
                  <a:srgbClr val="FFFFFF"/>
                </a:solidFill>
                <a:latin typeface="Nunito Light"/>
                <a:ea typeface="Nunito Light"/>
                <a:cs typeface="Nunito Light"/>
                <a:sym typeface="Nunito Light"/>
              </a:rPr>
              <a:t>result = 474 participants have yearly incomes higher than 100k ( meaning 25 participants earn less than 100k)</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select *</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from </a:t>
            </a:r>
            <a:r>
              <a:rPr lang="en-US" sz="1100" dirty="0" err="1">
                <a:solidFill>
                  <a:srgbClr val="FFFFFF"/>
                </a:solidFill>
                <a:latin typeface="Nunito Light"/>
                <a:ea typeface="Nunito Light"/>
                <a:cs typeface="Nunito Light"/>
                <a:sym typeface="Nunito Light"/>
              </a:rPr>
              <a:t>user_research</a:t>
            </a: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where q6 = 'Y’;</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r>
              <a:rPr lang="en" sz="1100" dirty="0">
                <a:solidFill>
                  <a:srgbClr val="FFFFFF"/>
                </a:solidFill>
                <a:latin typeface="Nunito Light"/>
                <a:ea typeface="Nunito Light"/>
                <a:cs typeface="Nunito Light"/>
                <a:sym typeface="Nunito Light"/>
              </a:rPr>
              <a:t>result = 406 uses taxis,  93 doesn’t use it. </a:t>
            </a: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extLst>
      <p:ext uri="{BB962C8B-B14F-4D97-AF65-F5344CB8AC3E}">
        <p14:creationId xmlns:p14="http://schemas.microsoft.com/office/powerpoint/2010/main" val="367256894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185"/>
        <p:cNvGrpSpPr/>
        <p:nvPr/>
      </p:nvGrpSpPr>
      <p:grpSpPr>
        <a:xfrm>
          <a:off x="0" y="0"/>
          <a:ext cx="0" cy="0"/>
          <a:chOff x="0" y="0"/>
          <a:chExt cx="0" cy="0"/>
        </a:xfrm>
      </p:grpSpPr>
      <p:sp>
        <p:nvSpPr>
          <p:cNvPr id="186" name="Google Shape;186;p38"/>
          <p:cNvSpPr txBox="1">
            <a:spLocks noGrp="1"/>
          </p:cNvSpPr>
          <p:nvPr>
            <p:ph type="ctrTitle"/>
          </p:nvPr>
        </p:nvSpPr>
        <p:spPr>
          <a:xfrm>
            <a:off x="262050" y="107157"/>
            <a:ext cx="8520600" cy="4214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Answer Slide- Graph based on Gender, Income &amp; Age</a:t>
            </a: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0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r>
              <a:rPr lang="en-CA" sz="1000" dirty="0">
                <a:solidFill>
                  <a:srgbClr val="FFFFFF"/>
                </a:solidFill>
                <a:latin typeface="Nunito Light"/>
                <a:ea typeface="Nunito Light"/>
                <a:cs typeface="Nunito Light"/>
                <a:sym typeface="Nunito Light"/>
              </a:rPr>
              <a:t>The graph shows that out of 307 Female passengers, 212 were earning between 40k to 120k+ annually</a:t>
            </a:r>
            <a:r>
              <a:rPr lang="en-CA" sz="1100" dirty="0">
                <a:solidFill>
                  <a:srgbClr val="FFFFFF"/>
                </a:solidFill>
                <a:latin typeface="Nunito Light"/>
                <a:ea typeface="Nunito Light"/>
                <a:cs typeface="Nunito Light"/>
                <a:sym typeface="Nunito Light"/>
              </a:rPr>
              <a:t>.</a:t>
            </a:r>
            <a:br>
              <a:rPr lang="en-CA" sz="1100" dirty="0">
                <a:solidFill>
                  <a:srgbClr val="FFFFFF"/>
                </a:solidFill>
                <a:latin typeface="Nunito Light"/>
                <a:ea typeface="Nunito Light"/>
                <a:cs typeface="Nunito Light"/>
                <a:sym typeface="Nunito Light"/>
              </a:rPr>
            </a:br>
            <a:r>
              <a:rPr lang="en-CA" sz="1100" dirty="0">
                <a:solidFill>
                  <a:srgbClr val="FFFFFF"/>
                </a:solidFill>
                <a:latin typeface="Nunito Light"/>
                <a:ea typeface="Nunito Light"/>
                <a:cs typeface="Nunito Light"/>
                <a:sym typeface="Nunito Light"/>
              </a:rPr>
              <a:t>Out of 192 Male passengers,  139 were earning between 40k to 120k + annually. </a:t>
            </a:r>
            <a:br>
              <a:rPr lang="en-CA"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87" name="Google Shape;187;p38"/>
          <p:cNvSpPr txBox="1">
            <a:spLocks noGrp="1"/>
          </p:cNvSpPr>
          <p:nvPr>
            <p:ph type="ctrTitle"/>
          </p:nvPr>
        </p:nvSpPr>
        <p:spPr>
          <a:xfrm>
            <a:off x="329050" y="921543"/>
            <a:ext cx="7532700" cy="35004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7" name="Picture 6" descr="Chart, bar chart&#10;&#10;Description automatically generated">
            <a:extLst>
              <a:ext uri="{FF2B5EF4-FFF2-40B4-BE49-F238E27FC236}">
                <a16:creationId xmlns:a16="http://schemas.microsoft.com/office/drawing/2014/main" id="{CC0D6608-3BF6-40AB-BEDF-E77947700EFF}"/>
              </a:ext>
            </a:extLst>
          </p:cNvPr>
          <p:cNvPicPr>
            <a:picLocks noChangeAspect="1"/>
          </p:cNvPicPr>
          <p:nvPr/>
        </p:nvPicPr>
        <p:blipFill>
          <a:blip r:embed="rId3"/>
          <a:stretch>
            <a:fillRect/>
          </a:stretch>
        </p:blipFill>
        <p:spPr>
          <a:xfrm>
            <a:off x="329050" y="1171575"/>
            <a:ext cx="8453599" cy="3971924"/>
          </a:xfrm>
          <a:prstGeom prst="rect">
            <a:avLst/>
          </a:prstGeom>
        </p:spPr>
      </p:pic>
    </p:spTree>
    <p:extLst>
      <p:ext uri="{BB962C8B-B14F-4D97-AF65-F5344CB8AC3E}">
        <p14:creationId xmlns:p14="http://schemas.microsoft.com/office/powerpoint/2010/main" val="10980892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185"/>
        <p:cNvGrpSpPr/>
        <p:nvPr/>
      </p:nvGrpSpPr>
      <p:grpSpPr>
        <a:xfrm>
          <a:off x="0" y="0"/>
          <a:ext cx="0" cy="0"/>
          <a:chOff x="0" y="0"/>
          <a:chExt cx="0" cy="0"/>
        </a:xfrm>
      </p:grpSpPr>
      <p:sp>
        <p:nvSpPr>
          <p:cNvPr id="186" name="Google Shape;186;p38"/>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Answer Slide- User Research Data</a:t>
            </a:r>
            <a:r>
              <a:rPr lang="en-CA" sz="1800" dirty="0">
                <a:solidFill>
                  <a:schemeClr val="lt1"/>
                </a:solidFill>
                <a:latin typeface="Nunito Light"/>
                <a:ea typeface="Nunito Light"/>
                <a:cs typeface="Nunito Light"/>
                <a:sym typeface="Nunito Light"/>
              </a:rPr>
              <a:t>- Neighbourhoods</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r>
              <a:rPr lang="en-CA" sz="1100" dirty="0">
                <a:solidFill>
                  <a:srgbClr val="FFFFFF"/>
                </a:solidFill>
                <a:latin typeface="Nunito Light"/>
                <a:ea typeface="Nunito Light"/>
                <a:cs typeface="Nunito Light"/>
                <a:sym typeface="Nunito Light"/>
              </a:rPr>
              <a:t>The </a:t>
            </a:r>
            <a:r>
              <a:rPr lang="en-CA" sz="1100" dirty="0" err="1">
                <a:solidFill>
                  <a:srgbClr val="FFFFFF"/>
                </a:solidFill>
                <a:latin typeface="Nunito Light"/>
                <a:ea typeface="Nunito Light"/>
                <a:cs typeface="Nunito Light"/>
                <a:sym typeface="Nunito Light"/>
              </a:rPr>
              <a:t>dataviz</a:t>
            </a:r>
            <a:r>
              <a:rPr lang="en-CA" sz="1100" dirty="0">
                <a:solidFill>
                  <a:srgbClr val="FFFFFF"/>
                </a:solidFill>
                <a:latin typeface="Nunito Light"/>
                <a:ea typeface="Nunito Light"/>
                <a:cs typeface="Nunito Light"/>
                <a:sym typeface="Nunito Light"/>
              </a:rPr>
              <a:t> below gives another overview of the diversity in the neighbourhoods where respondents reside in. The highest lives in Midtown Manhattan with 13. Then at second are: Tribeca, Battery Park 7 Hell’s Kitchen with 9 respondents.  </a:t>
            </a: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87" name="Google Shape;187;p38"/>
          <p:cNvSpPr txBox="1">
            <a:spLocks noGrp="1"/>
          </p:cNvSpPr>
          <p:nvPr>
            <p:ph type="ctrTitle"/>
          </p:nvPr>
        </p:nvSpPr>
        <p:spPr>
          <a:xfrm>
            <a:off x="329050" y="1285874"/>
            <a:ext cx="8064856" cy="20694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4" name="Picture 3" descr="A picture containing implement, stationary, pencil, sitting&#10;&#10;Description automatically generated">
            <a:extLst>
              <a:ext uri="{FF2B5EF4-FFF2-40B4-BE49-F238E27FC236}">
                <a16:creationId xmlns:a16="http://schemas.microsoft.com/office/drawing/2014/main" id="{964046D7-43E1-4EDC-A121-E879F5F858C0}"/>
              </a:ext>
            </a:extLst>
          </p:cNvPr>
          <p:cNvPicPr>
            <a:picLocks noChangeAspect="1"/>
          </p:cNvPicPr>
          <p:nvPr/>
        </p:nvPicPr>
        <p:blipFill>
          <a:blip r:embed="rId3"/>
          <a:stretch>
            <a:fillRect/>
          </a:stretch>
        </p:blipFill>
        <p:spPr>
          <a:xfrm>
            <a:off x="407194" y="1200150"/>
            <a:ext cx="8520600" cy="3765475"/>
          </a:xfrm>
          <a:prstGeom prst="rect">
            <a:avLst/>
          </a:prstGeom>
        </p:spPr>
      </p:pic>
    </p:spTree>
    <p:extLst>
      <p:ext uri="{BB962C8B-B14F-4D97-AF65-F5344CB8AC3E}">
        <p14:creationId xmlns:p14="http://schemas.microsoft.com/office/powerpoint/2010/main" val="3414986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CD61"/>
        </a:solidFill>
        <a:effectLst/>
      </p:bgPr>
    </p:bg>
    <p:spTree>
      <p:nvGrpSpPr>
        <p:cNvPr id="1" name="Shape 73"/>
        <p:cNvGrpSpPr/>
        <p:nvPr/>
      </p:nvGrpSpPr>
      <p:grpSpPr>
        <a:xfrm>
          <a:off x="0" y="0"/>
          <a:ext cx="0" cy="0"/>
          <a:chOff x="0" y="0"/>
          <a:chExt cx="0" cy="0"/>
        </a:xfrm>
      </p:grpSpPr>
      <p:sp>
        <p:nvSpPr>
          <p:cNvPr id="74" name="Google Shape;74;p17"/>
          <p:cNvSpPr txBox="1">
            <a:spLocks noGrp="1"/>
          </p:cNvSpPr>
          <p:nvPr>
            <p:ph type="ctrTitle"/>
          </p:nvPr>
        </p:nvSpPr>
        <p:spPr>
          <a:xfrm>
            <a:off x="348950" y="1788150"/>
            <a:ext cx="7532700" cy="15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434343"/>
                </a:solidFill>
                <a:latin typeface="Nunito Light"/>
                <a:ea typeface="Nunito Light"/>
                <a:cs typeface="Nunito Light"/>
                <a:sym typeface="Nunito Light"/>
              </a:rPr>
              <a:t>You will need to use the SQL workspace provided in the Classroom, and </a:t>
            </a:r>
            <a:r>
              <a:rPr lang="en" sz="1800" u="sng">
                <a:solidFill>
                  <a:schemeClr val="hlink"/>
                </a:solidFill>
                <a:latin typeface="Nunito Light"/>
                <a:ea typeface="Nunito Light"/>
                <a:cs typeface="Nunito Light"/>
                <a:sym typeface="Nunito Light"/>
                <a:hlinkClick r:id="rId3"/>
              </a:rPr>
              <a:t>Tableau Public</a:t>
            </a:r>
            <a:r>
              <a:rPr lang="en" sz="1800">
                <a:solidFill>
                  <a:srgbClr val="434343"/>
                </a:solidFill>
                <a:latin typeface="Nunito Light"/>
                <a:ea typeface="Nunito Light"/>
                <a:cs typeface="Nunito Light"/>
                <a:sym typeface="Nunito Light"/>
              </a:rPr>
              <a:t>, in order to successfully complete the project. </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Clr>
                <a:schemeClr val="dk1"/>
              </a:buClr>
              <a:buSzPts val="1100"/>
              <a:buFont typeface="Arial"/>
              <a:buNone/>
            </a:pPr>
            <a:r>
              <a:rPr lang="en" sz="1800">
                <a:solidFill>
                  <a:srgbClr val="434343"/>
                </a:solidFill>
                <a:latin typeface="Nunito Light"/>
                <a:ea typeface="Nunito Light"/>
                <a:cs typeface="Nunito Light"/>
                <a:sym typeface="Nunito Light"/>
              </a:rPr>
              <a:t>You’ll present your answers, findings, and insights in the Answer Slides found in this deck. Feel free to include any additional slides, if needed. </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Clr>
                <a:schemeClr val="dk1"/>
              </a:buClr>
              <a:buSzPts val="1100"/>
              <a:buFont typeface="Arial"/>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185"/>
        <p:cNvGrpSpPr/>
        <p:nvPr/>
      </p:nvGrpSpPr>
      <p:grpSpPr>
        <a:xfrm>
          <a:off x="0" y="0"/>
          <a:ext cx="0" cy="0"/>
          <a:chOff x="0" y="0"/>
          <a:chExt cx="0" cy="0"/>
        </a:xfrm>
      </p:grpSpPr>
      <p:sp>
        <p:nvSpPr>
          <p:cNvPr id="186" name="Google Shape;186;p38"/>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Answer Slide- Analysis and Findings Regarding Demographics (PART 1)</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87" name="Google Shape;187;p38"/>
          <p:cNvSpPr txBox="1">
            <a:spLocks noGrp="1"/>
          </p:cNvSpPr>
          <p:nvPr>
            <p:ph type="ctrTitle"/>
          </p:nvPr>
        </p:nvSpPr>
        <p:spPr>
          <a:xfrm>
            <a:off x="329050" y="707231"/>
            <a:ext cx="7532700" cy="42583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Based on the over-all findings , that could be proven using the 2 bar graphs and the SQL scripts, here are the results :</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1.  For both genders, the average yearly income is within the 80k range. This means that the target audience is on the higher bracket.</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2.  294 over-all uses ride sharing services, 204 doesn’t.  This means that more than 50% are willing to spend money on such services. </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3.  406 uses taxis and 93 doesn’t use. 81% of the respondents use taxis. </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4.  A total of 204 never used ride-sharing services</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5.  99 respondents said they will NEVER use a flying taxi service , while a whopping 400 said YES!</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6. Among the respondents who said yes to flying taxi services,  the maximum amount willing to be paid was $46 per ride and the minimum was $5</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7.  Those who said ‘NO’ they will never use flying taxis, most have mentioned that it was related to ‘safety &amp; security’ and also a large group said ‘it was too expensive’. </a:t>
            </a: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extLst>
      <p:ext uri="{BB962C8B-B14F-4D97-AF65-F5344CB8AC3E}">
        <p14:creationId xmlns:p14="http://schemas.microsoft.com/office/powerpoint/2010/main" val="16349318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185"/>
        <p:cNvGrpSpPr/>
        <p:nvPr/>
      </p:nvGrpSpPr>
      <p:grpSpPr>
        <a:xfrm>
          <a:off x="0" y="0"/>
          <a:ext cx="0" cy="0"/>
          <a:chOff x="0" y="0"/>
          <a:chExt cx="0" cy="0"/>
        </a:xfrm>
      </p:grpSpPr>
      <p:sp>
        <p:nvSpPr>
          <p:cNvPr id="186" name="Google Shape;186;p38"/>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Additional Analysis and Findings Regarding Demographics(PART 2)</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87" name="Google Shape;187;p38"/>
          <p:cNvSpPr txBox="1">
            <a:spLocks noGrp="1"/>
          </p:cNvSpPr>
          <p:nvPr>
            <p:ph type="ctrTitle"/>
          </p:nvPr>
        </p:nvSpPr>
        <p:spPr>
          <a:xfrm>
            <a:off x="329049" y="707231"/>
            <a:ext cx="8336319" cy="436483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rgbClr val="FFFFFF"/>
                </a:solidFill>
                <a:latin typeface="Nunito Light"/>
                <a:ea typeface="Nunito Light"/>
                <a:cs typeface="Nunito Light"/>
                <a:sym typeface="Nunito Light"/>
              </a:rPr>
              <a:t>Based on the several key findings that were observed by using the </a:t>
            </a:r>
            <a:r>
              <a:rPr lang="en-US" sz="1100" dirty="0" err="1">
                <a:solidFill>
                  <a:srgbClr val="FFFFFF"/>
                </a:solidFill>
                <a:latin typeface="Nunito Light"/>
                <a:ea typeface="Nunito Light"/>
                <a:cs typeface="Nunito Light"/>
                <a:sym typeface="Nunito Light"/>
              </a:rPr>
              <a:t>User_Research</a:t>
            </a:r>
            <a:r>
              <a:rPr lang="en-US" sz="1100" dirty="0">
                <a:solidFill>
                  <a:srgbClr val="FFFFFF"/>
                </a:solidFill>
                <a:latin typeface="Nunito Light"/>
                <a:ea typeface="Nunito Light"/>
                <a:cs typeface="Nunito Light"/>
                <a:sym typeface="Nunito Light"/>
              </a:rPr>
              <a:t> </a:t>
            </a:r>
            <a:r>
              <a:rPr lang="en-US" sz="1100" dirty="0" err="1">
                <a:solidFill>
                  <a:srgbClr val="FFFFFF"/>
                </a:solidFill>
                <a:latin typeface="Nunito Light"/>
                <a:ea typeface="Nunito Light"/>
                <a:cs typeface="Nunito Light"/>
                <a:sym typeface="Nunito Light"/>
              </a:rPr>
              <a:t>DataSet</a:t>
            </a:r>
            <a:r>
              <a:rPr lang="en-US" sz="1100" dirty="0">
                <a:solidFill>
                  <a:srgbClr val="FFFFFF"/>
                </a:solidFill>
                <a:latin typeface="Nunito Light"/>
                <a:ea typeface="Nunito Light"/>
                <a:cs typeface="Nunito Light"/>
                <a:sym typeface="Nunito Light"/>
              </a:rPr>
              <a:t>, it could be concluded that:</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8. The target audience comes from a very diverse locations in NYC, but a great majority are earning an average of 80k yearly. This means that they are on the upper bracket of employees.</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9. More than 50% have used ride sharing services before. Although not by a huge margin, this is still an indication that the target market is somewhat ready for our product. </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10.  81% have used taxis before.</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11.  More than 75% are willing to use a flying taxi service once it is being offered. 157 Males said they were and 243 Females.</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12.   The 99 respondents who said NO to flying taxis came from a wide variety of </a:t>
            </a:r>
            <a:r>
              <a:rPr lang="en-US" sz="1100" dirty="0" err="1">
                <a:solidFill>
                  <a:srgbClr val="FFFFFF"/>
                </a:solidFill>
                <a:latin typeface="Nunito Light"/>
                <a:ea typeface="Nunito Light"/>
                <a:cs typeface="Nunito Light"/>
                <a:sym typeface="Nunito Light"/>
              </a:rPr>
              <a:t>neighbourhoods</a:t>
            </a:r>
            <a:r>
              <a:rPr lang="en-US" sz="1100" dirty="0">
                <a:solidFill>
                  <a:srgbClr val="FFFFFF"/>
                </a:solidFill>
                <a:latin typeface="Nunito Light"/>
                <a:ea typeface="Nunito Light"/>
                <a:cs typeface="Nunito Light"/>
                <a:sym typeface="Nunito Light"/>
              </a:rPr>
              <a:t>. </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r>
              <a:rPr lang="en-US" sz="1100" dirty="0">
                <a:solidFill>
                  <a:srgbClr val="FFFFFF"/>
                </a:solidFill>
                <a:latin typeface="Nunito Light"/>
                <a:ea typeface="Nunito Light"/>
                <a:cs typeface="Nunito Light"/>
                <a:sym typeface="Nunito Light"/>
              </a:rPr>
              <a:t>13.  The same 99 respondents who said NO to flying taxis have a very diverse range of yearly income. Some are </a:t>
            </a:r>
            <a:r>
              <a:rPr lang="en-US" sz="1100" dirty="0" err="1">
                <a:solidFill>
                  <a:srgbClr val="FFFFFF"/>
                </a:solidFill>
                <a:latin typeface="Nunito Light"/>
                <a:ea typeface="Nunito Light"/>
                <a:cs typeface="Nunito Light"/>
                <a:sym typeface="Nunito Light"/>
              </a:rPr>
              <a:t>eraning</a:t>
            </a:r>
            <a:r>
              <a:rPr lang="en-US" sz="1100" dirty="0">
                <a:solidFill>
                  <a:srgbClr val="FFFFFF"/>
                </a:solidFill>
                <a:latin typeface="Nunito Light"/>
                <a:ea typeface="Nunito Light"/>
                <a:cs typeface="Nunito Light"/>
                <a:sym typeface="Nunito Light"/>
              </a:rPr>
              <a:t> 40k yearly while other are on the 120k and a handful were earning 200k yearly. </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br>
              <a:rPr lang="en-US" sz="1200" b="1" dirty="0">
                <a:solidFill>
                  <a:srgbClr val="FFFFFF"/>
                </a:solidFill>
                <a:latin typeface="Nunito Light"/>
                <a:ea typeface="Nunito Light"/>
                <a:cs typeface="Nunito Light"/>
                <a:sym typeface="Nunito Light"/>
              </a:rPr>
            </a:br>
            <a:r>
              <a:rPr lang="en-US" sz="1200" b="1" dirty="0">
                <a:solidFill>
                  <a:srgbClr val="FFFFFF"/>
                </a:solidFill>
                <a:latin typeface="Nunito Light"/>
                <a:ea typeface="Nunito Light"/>
                <a:cs typeface="Nunito Light"/>
                <a:sym typeface="Nunito Light"/>
              </a:rPr>
              <a:t>CONCLUSION:  There is NO SPECIFIC target audience where Flying Taxis are veering towards. The genders vary almost equally, the place of residence are also widely distributed,  the age group is also very diverse. The same thing applies to their annual income. </a:t>
            </a:r>
            <a:br>
              <a:rPr lang="en-US" sz="1200" b="1" dirty="0">
                <a:solidFill>
                  <a:srgbClr val="FFFFFF"/>
                </a:solidFill>
                <a:latin typeface="Nunito Light"/>
                <a:ea typeface="Nunito Light"/>
                <a:cs typeface="Nunito Light"/>
                <a:sym typeface="Nunito Light"/>
              </a:rPr>
            </a:br>
            <a:br>
              <a:rPr lang="en-US" sz="1200" b="1" dirty="0">
                <a:solidFill>
                  <a:srgbClr val="FFFFFF"/>
                </a:solidFill>
                <a:latin typeface="Nunito Light"/>
                <a:ea typeface="Nunito Light"/>
                <a:cs typeface="Nunito Light"/>
                <a:sym typeface="Nunito Light"/>
              </a:rPr>
            </a:br>
            <a:r>
              <a:rPr lang="en-US" sz="1200" b="1" dirty="0">
                <a:solidFill>
                  <a:srgbClr val="FFFFFF"/>
                </a:solidFill>
                <a:latin typeface="Nunito Light"/>
                <a:ea typeface="Nunito Light"/>
                <a:cs typeface="Nunito Light"/>
                <a:sym typeface="Nunito Light"/>
              </a:rPr>
              <a:t>The ONLY things that really resonates regarding the 99 respondents who said NO were: they were deeply concerned with the safety &amp; security of flying taxis. A second reason is they have an image/ notion that it would be very expensive.</a:t>
            </a: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br>
              <a:rPr lang="en-US"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extLst>
      <p:ext uri="{BB962C8B-B14F-4D97-AF65-F5344CB8AC3E}">
        <p14:creationId xmlns:p14="http://schemas.microsoft.com/office/powerpoint/2010/main" val="40338321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AB806-93AA-484A-83E7-2D49DAB7F199}"/>
              </a:ext>
            </a:extLst>
          </p:cNvPr>
          <p:cNvSpPr>
            <a:spLocks noGrp="1"/>
          </p:cNvSpPr>
          <p:nvPr>
            <p:ph type="title"/>
          </p:nvPr>
        </p:nvSpPr>
        <p:spPr>
          <a:xfrm>
            <a:off x="311700" y="271463"/>
            <a:ext cx="8520600" cy="4350543"/>
          </a:xfrm>
        </p:spPr>
        <p:txBody>
          <a:bodyPr/>
          <a:lstStyle/>
          <a:p>
            <a:r>
              <a:rPr lang="en-CA" sz="1600" dirty="0"/>
              <a:t>BONUS SECTION: TABLEAU PUBLIC LINKS:</a:t>
            </a:r>
            <a:br>
              <a:rPr lang="en-CA" sz="1600" dirty="0"/>
            </a:br>
            <a:br>
              <a:rPr lang="en-CA" sz="1600" dirty="0"/>
            </a:br>
            <a:r>
              <a:rPr lang="en-CA" sz="1600" dirty="0"/>
              <a:t>My Main Tableau Public Link: </a:t>
            </a:r>
            <a:br>
              <a:rPr lang="en-CA" sz="1600" dirty="0"/>
            </a:br>
            <a:r>
              <a:rPr lang="en-CA" sz="1600" dirty="0"/>
              <a:t>https://public.tableau.com/profile/frederick.zoreta.first#!/</a:t>
            </a:r>
            <a:br>
              <a:rPr lang="en-CA" sz="1600" dirty="0"/>
            </a:br>
            <a:br>
              <a:rPr lang="en-CA" sz="1600" dirty="0"/>
            </a:br>
            <a:r>
              <a:rPr lang="en-CA" sz="1600" dirty="0"/>
              <a:t>Taxi Rides Version 1(Yearly Trends &amp; Fluctuations):</a:t>
            </a:r>
            <a:br>
              <a:rPr lang="en-CA" sz="1600" dirty="0"/>
            </a:br>
            <a:r>
              <a:rPr lang="en-CA" sz="1600" dirty="0">
                <a:hlinkClick r:id="rId3"/>
              </a:rPr>
              <a:t>https://public.tableau.com/profile/frederick.zoreta.first#!/vizhome/Udacity_Flyber_Project1/YearlyTrendsFluctuations2</a:t>
            </a:r>
            <a:br>
              <a:rPr lang="en-CA" sz="1600" dirty="0"/>
            </a:br>
            <a:br>
              <a:rPr lang="en-CA" sz="1600" dirty="0"/>
            </a:br>
            <a:r>
              <a:rPr lang="en-CA" sz="1600" dirty="0"/>
              <a:t>Taxi Rides Version2 (Highest Drop Offs):</a:t>
            </a:r>
            <a:br>
              <a:rPr lang="en-CA" sz="1600" dirty="0"/>
            </a:br>
            <a:r>
              <a:rPr lang="en-CA" sz="1600" dirty="0">
                <a:hlinkClick r:id="rId4"/>
              </a:rPr>
              <a:t>https://public.tableau.com/profile/frederick.zoreta.first#!/vizhome/Udacity_FLYBER_Version2/Highest_Dropoffs-DarkMap</a:t>
            </a:r>
            <a:br>
              <a:rPr lang="en-CA" sz="1600" dirty="0"/>
            </a:br>
            <a:br>
              <a:rPr lang="en-CA" sz="1600" dirty="0"/>
            </a:br>
            <a:r>
              <a:rPr lang="en-CA" sz="1600" dirty="0"/>
              <a:t>User </a:t>
            </a:r>
            <a:r>
              <a:rPr lang="en-CA" sz="1600" dirty="0" err="1"/>
              <a:t>Researc</a:t>
            </a:r>
            <a:r>
              <a:rPr lang="en-CA" sz="1600" dirty="0"/>
              <a:t> (Neighbourhoods-Gender=Age):</a:t>
            </a:r>
            <a:br>
              <a:rPr lang="en-CA" sz="1600" dirty="0"/>
            </a:br>
            <a:r>
              <a:rPr lang="en-CA" sz="1600" dirty="0">
                <a:hlinkClick r:id="rId5"/>
              </a:rPr>
              <a:t>https://public.tableau.com/profile/frederick.zoreta.first#!/vizhome/Udacity_User-Research/Neighbourhood-Gender-Age</a:t>
            </a:r>
            <a:br>
              <a:rPr lang="en-CA" sz="1600" dirty="0"/>
            </a:br>
            <a:br>
              <a:rPr lang="en-CA" sz="1600" dirty="0"/>
            </a:br>
            <a:endParaRPr lang="en-US" sz="1600" dirty="0"/>
          </a:p>
        </p:txBody>
      </p:sp>
    </p:spTree>
    <p:extLst>
      <p:ext uri="{BB962C8B-B14F-4D97-AF65-F5344CB8AC3E}">
        <p14:creationId xmlns:p14="http://schemas.microsoft.com/office/powerpoint/2010/main" val="10452787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F6CD61"/>
        </a:solidFill>
        <a:effectLst/>
      </p:bgPr>
    </p:bg>
    <p:spTree>
      <p:nvGrpSpPr>
        <p:cNvPr id="1" name="Shape 191"/>
        <p:cNvGrpSpPr/>
        <p:nvPr/>
      </p:nvGrpSpPr>
      <p:grpSpPr>
        <a:xfrm>
          <a:off x="0" y="0"/>
          <a:ext cx="0" cy="0"/>
          <a:chOff x="0" y="0"/>
          <a:chExt cx="0" cy="0"/>
        </a:xfrm>
      </p:grpSpPr>
      <p:sp>
        <p:nvSpPr>
          <p:cNvPr id="192" name="Google Shape;192;p39"/>
          <p:cNvSpPr txBox="1">
            <a:spLocks noGrp="1"/>
          </p:cNvSpPr>
          <p:nvPr>
            <p:ph type="ctrTitle"/>
          </p:nvPr>
        </p:nvSpPr>
        <p:spPr>
          <a:xfrm>
            <a:off x="311700" y="2253150"/>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3600">
                <a:solidFill>
                  <a:srgbClr val="434343"/>
                </a:solidFill>
                <a:latin typeface="Nunito Light"/>
                <a:ea typeface="Nunito Light"/>
                <a:cs typeface="Nunito Light"/>
                <a:sym typeface="Nunito Light"/>
              </a:rPr>
              <a:t>Hooray! End of Section 1.</a:t>
            </a:r>
            <a:endParaRPr sz="3600">
              <a:solidFill>
                <a:srgbClr val="434343"/>
              </a:solidFill>
              <a:latin typeface="Nunito Light"/>
              <a:ea typeface="Nunito Light"/>
              <a:cs typeface="Nunito Light"/>
              <a:sym typeface="Nunito Light"/>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F6CD61"/>
        </a:solidFill>
        <a:effectLst/>
      </p:bgPr>
    </p:bg>
    <p:spTree>
      <p:nvGrpSpPr>
        <p:cNvPr id="1" name="Shape 196"/>
        <p:cNvGrpSpPr/>
        <p:nvPr/>
      </p:nvGrpSpPr>
      <p:grpSpPr>
        <a:xfrm>
          <a:off x="0" y="0"/>
          <a:ext cx="0" cy="0"/>
          <a:chOff x="0" y="0"/>
          <a:chExt cx="0" cy="0"/>
        </a:xfrm>
      </p:grpSpPr>
      <p:sp>
        <p:nvSpPr>
          <p:cNvPr id="197" name="Google Shape;197;p40"/>
          <p:cNvSpPr txBox="1">
            <a:spLocks noGrp="1"/>
          </p:cNvSpPr>
          <p:nvPr>
            <p:ph type="ctrTitle"/>
          </p:nvPr>
        </p:nvSpPr>
        <p:spPr>
          <a:xfrm>
            <a:off x="311700" y="2042250"/>
            <a:ext cx="8520600" cy="10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434343"/>
                </a:solidFill>
                <a:latin typeface="Nunito Light"/>
                <a:ea typeface="Nunito Light"/>
                <a:cs typeface="Nunito Light"/>
                <a:sym typeface="Nunito Light"/>
              </a:rPr>
              <a:t>You will complete Section 2 at the end of this course. </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Clr>
                <a:schemeClr val="dk1"/>
              </a:buClr>
              <a:buSzPts val="1100"/>
              <a:buFont typeface="Arial"/>
              <a:buNone/>
            </a:pPr>
            <a:r>
              <a:rPr lang="en" sz="1800">
                <a:solidFill>
                  <a:srgbClr val="434343"/>
                </a:solidFill>
                <a:latin typeface="Nunito Light"/>
                <a:ea typeface="Nunito Light"/>
                <a:cs typeface="Nunito Light"/>
                <a:sym typeface="Nunito Light"/>
              </a:rPr>
              <a:t>Please submit this file for review for Section 1. </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201"/>
        <p:cNvGrpSpPr/>
        <p:nvPr/>
      </p:nvGrpSpPr>
      <p:grpSpPr>
        <a:xfrm>
          <a:off x="0" y="0"/>
          <a:ext cx="0" cy="0"/>
          <a:chOff x="0" y="0"/>
          <a:chExt cx="0" cy="0"/>
        </a:xfrm>
      </p:grpSpPr>
      <p:sp>
        <p:nvSpPr>
          <p:cNvPr id="202" name="Google Shape;202;p41"/>
          <p:cNvSpPr txBox="1">
            <a:spLocks noGrp="1"/>
          </p:cNvSpPr>
          <p:nvPr>
            <p:ph type="ctrTitle"/>
          </p:nvPr>
        </p:nvSpPr>
        <p:spPr>
          <a:xfrm>
            <a:off x="311700" y="2253150"/>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latin typeface="Nunito Light"/>
                <a:ea typeface="Nunito Light"/>
                <a:cs typeface="Nunito Light"/>
                <a:sym typeface="Nunito Light"/>
              </a:rPr>
              <a:t>Section 2: Proposal Synthesis</a:t>
            </a:r>
            <a:endParaRPr sz="36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a:solidFill>
                <a:srgbClr val="434343"/>
              </a:solidFill>
              <a:latin typeface="Nunito Light"/>
              <a:ea typeface="Nunito Light"/>
              <a:cs typeface="Nunito Light"/>
              <a:sym typeface="Nunito Light"/>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206"/>
        <p:cNvGrpSpPr/>
        <p:nvPr/>
      </p:nvGrpSpPr>
      <p:grpSpPr>
        <a:xfrm>
          <a:off x="0" y="0"/>
          <a:ext cx="0" cy="0"/>
          <a:chOff x="0" y="0"/>
          <a:chExt cx="0" cy="0"/>
        </a:xfrm>
      </p:grpSpPr>
      <p:sp>
        <p:nvSpPr>
          <p:cNvPr id="207" name="Google Shape;207;p42"/>
          <p:cNvSpPr txBox="1">
            <a:spLocks noGrp="1"/>
          </p:cNvSpPr>
          <p:nvPr>
            <p:ph type="ctrTitle"/>
          </p:nvPr>
        </p:nvSpPr>
        <p:spPr>
          <a:xfrm>
            <a:off x="348900" y="965100"/>
            <a:ext cx="7532700" cy="321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Identify a product objective for Flyber's launch. Your product objective will guide your KPIs, so identify what Flyber should optimize for. Your objective should be centered around one the following focus areas: </a:t>
            </a:r>
            <a:endParaRPr sz="1800" dirty="0">
              <a:solidFill>
                <a:schemeClr val="lt1"/>
              </a:solidFill>
              <a:latin typeface="Nunito Light"/>
              <a:ea typeface="Nunito Light"/>
              <a:cs typeface="Nunito Light"/>
              <a:sym typeface="Nunito Light"/>
            </a:endParaRPr>
          </a:p>
          <a:p>
            <a:pPr marL="457200" lvl="0" indent="-342900" algn="l" rtl="0">
              <a:spcBef>
                <a:spcPts val="0"/>
              </a:spcBef>
              <a:spcAft>
                <a:spcPts val="0"/>
              </a:spcAft>
              <a:buClr>
                <a:schemeClr val="lt1"/>
              </a:buClr>
              <a:buSzPts val="1800"/>
              <a:buFont typeface="Nunito Light"/>
              <a:buChar char="●"/>
            </a:pPr>
            <a:r>
              <a:rPr lang="en" sz="1800" dirty="0">
                <a:solidFill>
                  <a:schemeClr val="lt1"/>
                </a:solidFill>
                <a:latin typeface="Nunito Light"/>
                <a:ea typeface="Nunito Light"/>
                <a:cs typeface="Nunito Light"/>
                <a:sym typeface="Nunito Light"/>
              </a:rPr>
              <a:t>User Acquisition</a:t>
            </a:r>
            <a:endParaRPr sz="1800" dirty="0">
              <a:solidFill>
                <a:schemeClr val="lt1"/>
              </a:solidFill>
              <a:latin typeface="Nunito Light"/>
              <a:ea typeface="Nunito Light"/>
              <a:cs typeface="Nunito Light"/>
              <a:sym typeface="Nunito Light"/>
            </a:endParaRPr>
          </a:p>
          <a:p>
            <a:pPr marL="457200" lvl="0" indent="-342900" algn="l" rtl="0">
              <a:spcBef>
                <a:spcPts val="0"/>
              </a:spcBef>
              <a:spcAft>
                <a:spcPts val="0"/>
              </a:spcAft>
              <a:buClr>
                <a:schemeClr val="lt1"/>
              </a:buClr>
              <a:buSzPts val="1800"/>
              <a:buFont typeface="Nunito Light"/>
              <a:buChar char="●"/>
            </a:pPr>
            <a:r>
              <a:rPr lang="en" sz="1800" dirty="0">
                <a:solidFill>
                  <a:schemeClr val="lt1"/>
                </a:solidFill>
                <a:latin typeface="Nunito Light"/>
                <a:ea typeface="Nunito Light"/>
                <a:cs typeface="Nunito Light"/>
                <a:sym typeface="Nunito Light"/>
              </a:rPr>
              <a:t>User Engagement </a:t>
            </a:r>
            <a:endParaRPr sz="1800" dirty="0">
              <a:solidFill>
                <a:schemeClr val="lt1"/>
              </a:solidFill>
              <a:latin typeface="Nunito Light"/>
              <a:ea typeface="Nunito Light"/>
              <a:cs typeface="Nunito Light"/>
              <a:sym typeface="Nunito Light"/>
            </a:endParaRPr>
          </a:p>
          <a:p>
            <a:pPr marL="457200" lvl="0" indent="-342900" algn="l" rtl="0">
              <a:spcBef>
                <a:spcPts val="0"/>
              </a:spcBef>
              <a:spcAft>
                <a:spcPts val="0"/>
              </a:spcAft>
              <a:buClr>
                <a:schemeClr val="lt1"/>
              </a:buClr>
              <a:buSzPts val="1800"/>
              <a:buFont typeface="Nunito Light"/>
              <a:buChar char="●"/>
            </a:pPr>
            <a:r>
              <a:rPr lang="en" sz="1800" dirty="0">
                <a:solidFill>
                  <a:schemeClr val="lt1"/>
                </a:solidFill>
                <a:latin typeface="Nunito Light"/>
                <a:ea typeface="Nunito Light"/>
                <a:cs typeface="Nunito Light"/>
                <a:sym typeface="Nunito Light"/>
              </a:rPr>
              <a:t>User Retention </a:t>
            </a:r>
            <a:endParaRPr sz="1800" dirty="0">
              <a:solidFill>
                <a:schemeClr val="lt1"/>
              </a:solidFill>
              <a:latin typeface="Nunito Light"/>
              <a:ea typeface="Nunito Light"/>
              <a:cs typeface="Nunito Light"/>
              <a:sym typeface="Nunito Light"/>
            </a:endParaRPr>
          </a:p>
          <a:p>
            <a:pPr marL="457200" lvl="0" indent="-342900" algn="l" rtl="0">
              <a:spcBef>
                <a:spcPts val="0"/>
              </a:spcBef>
              <a:spcAft>
                <a:spcPts val="0"/>
              </a:spcAft>
              <a:buClr>
                <a:schemeClr val="lt1"/>
              </a:buClr>
              <a:buSzPts val="1800"/>
              <a:buFont typeface="Nunito Light"/>
              <a:buChar char="●"/>
            </a:pPr>
            <a:r>
              <a:rPr lang="en" sz="1800" dirty="0">
                <a:solidFill>
                  <a:schemeClr val="lt1"/>
                </a:solidFill>
                <a:latin typeface="Nunito Light"/>
                <a:ea typeface="Nunito Light"/>
                <a:cs typeface="Nunito Light"/>
                <a:sym typeface="Nunito Light"/>
              </a:rPr>
              <a:t>Profitability</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r>
              <a:rPr lang="en" sz="1800" dirty="0">
                <a:solidFill>
                  <a:schemeClr val="lt1"/>
                </a:solidFill>
                <a:latin typeface="Nunito Light"/>
                <a:ea typeface="Nunito Light"/>
                <a:cs typeface="Nunito Light"/>
                <a:sym typeface="Nunito Light"/>
              </a:rPr>
              <a:t>Explain your reasoning. Include both why you feel your focus area is more relevant than the others for Flyber at this time of the product development cycle.</a:t>
            </a: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211"/>
        <p:cNvGrpSpPr/>
        <p:nvPr/>
      </p:nvGrpSpPr>
      <p:grpSpPr>
        <a:xfrm>
          <a:off x="0" y="0"/>
          <a:ext cx="0" cy="0"/>
          <a:chOff x="0" y="0"/>
          <a:chExt cx="0" cy="0"/>
        </a:xfrm>
      </p:grpSpPr>
      <p:sp>
        <p:nvSpPr>
          <p:cNvPr id="212" name="Google Shape;212;p43"/>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lt1"/>
                </a:solidFill>
                <a:latin typeface="Nunito Light"/>
                <a:ea typeface="Nunito Light"/>
                <a:cs typeface="Nunito Light"/>
                <a:sym typeface="Nunito Light"/>
              </a:rPr>
              <a:t>Answer Slide – Product Objectives to Guide KPIs(Part 1) </a:t>
            </a:r>
            <a:endParaRPr sz="20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213" name="Google Shape;213;p43"/>
          <p:cNvSpPr txBox="1">
            <a:spLocks noGrp="1"/>
          </p:cNvSpPr>
          <p:nvPr>
            <p:ph type="ctrTitle"/>
          </p:nvPr>
        </p:nvSpPr>
        <p:spPr>
          <a:xfrm>
            <a:off x="329050" y="607219"/>
            <a:ext cx="8364894" cy="42933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u="sng" dirty="0">
                <a:solidFill>
                  <a:srgbClr val="FFFFFF"/>
                </a:solidFill>
                <a:latin typeface="Nunito Light"/>
                <a:ea typeface="Nunito Light"/>
                <a:cs typeface="Nunito Light"/>
                <a:sym typeface="Nunito Light"/>
              </a:rPr>
              <a:t>* User Acquisition – </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a. Brand Awareness &amp; Brand Identity -&gt; it has been a time-tested aspect of marketing &amp; any form of product engineering that 1 of the effective ways to attract or acquire more audience is to have a solid &amp; reputable ‘BRANDING’</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b. Customer Experience or CX -&gt; Since Flyber would be an actual, physical experience on top of how our target market would use an app or website, it is highly imperative that passengers would have a wonderful experience from step 1 which is scheduling via app until the time they exit Flyber’s flying taxi.  I can personally vouch for this by having more than 200+ Uber rides. 97.8% of my trips so far are really amazing! </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US" sz="1200" dirty="0">
                <a:solidFill>
                  <a:srgbClr val="FFFFFF"/>
                </a:solidFill>
                <a:latin typeface="Nunito Light"/>
                <a:ea typeface="Nunito Light"/>
                <a:cs typeface="Nunito Light"/>
                <a:sym typeface="Nunito Light"/>
              </a:rPr>
              <a:t>c. User Experience or UX -&gt; This would be extremely similar to CX but is only focused on the passenger’s ‘user interaction journey’. This means that a user must have a good experience from using our app pr website in booking a flying taxi ride. </a:t>
            </a:r>
            <a:endParaRPr sz="12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br>
              <a:rPr lang="en-CA" sz="1600" dirty="0">
                <a:solidFill>
                  <a:srgbClr val="FFFFFF"/>
                </a:solidFill>
                <a:latin typeface="Nunito Light"/>
                <a:ea typeface="Nunito Light"/>
                <a:cs typeface="Nunito Light"/>
                <a:sym typeface="Nunito Light"/>
              </a:rPr>
            </a:br>
            <a:r>
              <a:rPr lang="en-CA" sz="1200" b="1" u="sng" dirty="0">
                <a:solidFill>
                  <a:srgbClr val="FFFFFF"/>
                </a:solidFill>
                <a:latin typeface="Nunito Light"/>
                <a:ea typeface="Nunito Light"/>
                <a:cs typeface="Nunito Light"/>
                <a:sym typeface="Nunito Light"/>
              </a:rPr>
              <a:t>* User Engagement –</a:t>
            </a:r>
            <a:br>
              <a:rPr lang="en-CA" sz="1200" b="1" u="sng" dirty="0">
                <a:solidFill>
                  <a:srgbClr val="FFFFFF"/>
                </a:solidFill>
                <a:latin typeface="Nunito Light"/>
                <a:ea typeface="Nunito Light"/>
                <a:cs typeface="Nunito Light"/>
                <a:sym typeface="Nunito Light"/>
              </a:rPr>
            </a:br>
            <a:r>
              <a:rPr lang="en-CA" sz="1200" dirty="0">
                <a:solidFill>
                  <a:srgbClr val="FFFFFF"/>
                </a:solidFill>
                <a:latin typeface="Nunito Light"/>
                <a:ea typeface="Nunito Light"/>
                <a:cs typeface="Nunito Light"/>
                <a:sym typeface="Nunito Light"/>
              </a:rPr>
              <a:t>a. Product Knowledge -&gt; This would apply more to the technical support &amp; customer service agents who would be dealing with issues and specific complaints. Such issues would be: app or website not functioning, billing issues , driver complaints, etc. The specific ‘knowledge’ would be focused on company policies , navigating the app/site, </a:t>
            </a:r>
            <a:r>
              <a:rPr lang="en-CA" sz="1200" dirty="0" err="1">
                <a:solidFill>
                  <a:srgbClr val="FFFFFF"/>
                </a:solidFill>
                <a:latin typeface="Nunito Light"/>
                <a:ea typeface="Nunito Light"/>
                <a:cs typeface="Nunito Light"/>
                <a:sym typeface="Nunito Light"/>
              </a:rPr>
              <a:t>etc</a:t>
            </a:r>
            <a:br>
              <a:rPr lang="en-CA" sz="1200" dirty="0">
                <a:solidFill>
                  <a:srgbClr val="FFFFFF"/>
                </a:solidFill>
                <a:latin typeface="Nunito Light"/>
                <a:ea typeface="Nunito Light"/>
                <a:cs typeface="Nunito Light"/>
                <a:sym typeface="Nunito Light"/>
              </a:rPr>
            </a:br>
            <a:br>
              <a:rPr lang="en-CA" sz="1200" dirty="0">
                <a:solidFill>
                  <a:srgbClr val="FFFFFF"/>
                </a:solidFill>
                <a:latin typeface="Nunito Light"/>
                <a:ea typeface="Nunito Light"/>
                <a:cs typeface="Nunito Light"/>
                <a:sym typeface="Nunito Light"/>
              </a:rPr>
            </a:br>
            <a:r>
              <a:rPr lang="en-CA" sz="1200" dirty="0">
                <a:solidFill>
                  <a:srgbClr val="FFFFFF"/>
                </a:solidFill>
                <a:latin typeface="Nunito Light"/>
                <a:ea typeface="Nunito Light"/>
                <a:cs typeface="Nunito Light"/>
                <a:sym typeface="Nunito Light"/>
              </a:rPr>
              <a:t>b. UX &amp; CX also highly applies to User Engagement. For users of any product or service to be fully engaged, they should have an excellent ‘customer journey’.</a:t>
            </a:r>
            <a:br>
              <a:rPr lang="en-CA" sz="1200" dirty="0">
                <a:solidFill>
                  <a:srgbClr val="FFFFFF"/>
                </a:solidFill>
                <a:latin typeface="Nunito Light"/>
                <a:ea typeface="Nunito Light"/>
                <a:cs typeface="Nunito Light"/>
                <a:sym typeface="Nunito Light"/>
              </a:rPr>
            </a:br>
            <a:endParaRPr sz="1600" b="1" u="sng"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6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br>
              <a:rPr lang="en-CA" sz="1600" dirty="0">
                <a:solidFill>
                  <a:srgbClr val="FFFFFF"/>
                </a:solidFill>
                <a:latin typeface="Nunito Light"/>
                <a:ea typeface="Nunito Light"/>
                <a:cs typeface="Nunito Light"/>
                <a:sym typeface="Nunito Light"/>
              </a:rPr>
            </a:br>
            <a:br>
              <a:rPr lang="en-CA" sz="1600" dirty="0">
                <a:solidFill>
                  <a:srgbClr val="FFFFFF"/>
                </a:solidFill>
                <a:latin typeface="Nunito Light"/>
                <a:ea typeface="Nunito Light"/>
                <a:cs typeface="Nunito Light"/>
                <a:sym typeface="Nunito Light"/>
              </a:rPr>
            </a:br>
            <a:endParaRPr sz="16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6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600" dirty="0">
              <a:solidFill>
                <a:srgbClr val="FFFFFF"/>
              </a:solidFill>
              <a:latin typeface="Nunito Light"/>
              <a:ea typeface="Nunito Light"/>
              <a:cs typeface="Nunito Light"/>
              <a:sym typeface="Nunito Light"/>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211"/>
        <p:cNvGrpSpPr/>
        <p:nvPr/>
      </p:nvGrpSpPr>
      <p:grpSpPr>
        <a:xfrm>
          <a:off x="0" y="0"/>
          <a:ext cx="0" cy="0"/>
          <a:chOff x="0" y="0"/>
          <a:chExt cx="0" cy="0"/>
        </a:xfrm>
      </p:grpSpPr>
      <p:sp>
        <p:nvSpPr>
          <p:cNvPr id="212" name="Google Shape;212;p43"/>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chemeClr val="lt1"/>
                </a:solidFill>
                <a:latin typeface="Nunito Light"/>
                <a:ea typeface="Nunito Light"/>
                <a:cs typeface="Nunito Light"/>
                <a:sym typeface="Nunito Light"/>
              </a:rPr>
              <a:t>Answer Slide – Product Objectives to Guide KPIs(Part 2) -&gt; Focus on User_Acquisition</a:t>
            </a:r>
            <a:endParaRPr sz="1600" b="1"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213" name="Google Shape;213;p43"/>
          <p:cNvSpPr txBox="1">
            <a:spLocks noGrp="1"/>
          </p:cNvSpPr>
          <p:nvPr>
            <p:ph type="ctrTitle"/>
          </p:nvPr>
        </p:nvSpPr>
        <p:spPr>
          <a:xfrm>
            <a:off x="329050" y="607219"/>
            <a:ext cx="8364894" cy="42933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u="sng" dirty="0">
                <a:solidFill>
                  <a:srgbClr val="FFFFFF"/>
                </a:solidFill>
                <a:latin typeface="Nunito Light"/>
                <a:ea typeface="Nunito Light"/>
                <a:cs typeface="Nunito Light"/>
                <a:sym typeface="Nunito Light"/>
              </a:rPr>
              <a:t>* User Acquisition – </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Brand Awareness &amp; Brand Identity -&gt; it has been a time-tested aspect of marketing &amp; any form of product engineering that 1 of the effective ways to attract or acquire more audience is to have a solid &amp; reputable ‘BRANDING’</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 I would like to have a more in depth look into User_Acquisition.  Why?</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The very core center of user acquisition is on having or acquiring new users ( and even maintaining the current ones we have). But as a new business, Flyber’s main focal objective is BRAND IDENTITY. Similar to what Uber, AirBnB, Starbucks, Tableau, TESLA ,Nike &amp; ofcourse; UDACITY has! We must have that UNIQUE &amp; AMAZING image that automatically makes users and potential users get easily attracted. </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Flyber would be doing this by having highly intense yet focused and systematically calculated marketing efforts. This would be a great way to acquire new customers.</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Since we are new, we have to capture a certain share of the market. And even if market acquisition is our main concern, we also have to highly consider sustainability. We can’t afford to just have new customers and let them slip by after 1 or 2 rides. We want them to be with us for as long as they need a ride.</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With this specific campaign, I would strongly suggest that we use our best UX Researcher, UX Designers and if possible; to hire a ‘Human Factors’ consultant to work with our marketing team. I would also highly suggest to have atleast 1 or 2 drivers and mechanics to be part of this team. This would give the campaign a VERY REALISTIC outllook.</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br>
              <a:rPr lang="en-CA" sz="1200" dirty="0">
                <a:solidFill>
                  <a:srgbClr val="FFFFFF"/>
                </a:solidFill>
                <a:latin typeface="Nunito Light"/>
                <a:ea typeface="Nunito Light"/>
                <a:cs typeface="Nunito Light"/>
                <a:sym typeface="Nunito Light"/>
              </a:rPr>
            </a:br>
            <a:endParaRPr sz="1600" b="1" u="sng"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6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br>
              <a:rPr lang="en-CA" sz="1600" dirty="0">
                <a:solidFill>
                  <a:srgbClr val="FFFFFF"/>
                </a:solidFill>
                <a:latin typeface="Nunito Light"/>
                <a:ea typeface="Nunito Light"/>
                <a:cs typeface="Nunito Light"/>
                <a:sym typeface="Nunito Light"/>
              </a:rPr>
            </a:br>
            <a:br>
              <a:rPr lang="en-CA" sz="1600" dirty="0">
                <a:solidFill>
                  <a:srgbClr val="FFFFFF"/>
                </a:solidFill>
                <a:latin typeface="Nunito Light"/>
                <a:ea typeface="Nunito Light"/>
                <a:cs typeface="Nunito Light"/>
                <a:sym typeface="Nunito Light"/>
              </a:rPr>
            </a:br>
            <a:endParaRPr sz="16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6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600" dirty="0">
              <a:solidFill>
                <a:srgbClr val="FFFFFF"/>
              </a:solidFill>
              <a:latin typeface="Nunito Light"/>
              <a:ea typeface="Nunito Light"/>
              <a:cs typeface="Nunito Light"/>
              <a:sym typeface="Nunito Light"/>
            </a:endParaRPr>
          </a:p>
        </p:txBody>
      </p:sp>
    </p:spTree>
    <p:extLst>
      <p:ext uri="{BB962C8B-B14F-4D97-AF65-F5344CB8AC3E}">
        <p14:creationId xmlns:p14="http://schemas.microsoft.com/office/powerpoint/2010/main" val="40116425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211"/>
        <p:cNvGrpSpPr/>
        <p:nvPr/>
      </p:nvGrpSpPr>
      <p:grpSpPr>
        <a:xfrm>
          <a:off x="0" y="0"/>
          <a:ext cx="0" cy="0"/>
          <a:chOff x="0" y="0"/>
          <a:chExt cx="0" cy="0"/>
        </a:xfrm>
      </p:grpSpPr>
      <p:sp>
        <p:nvSpPr>
          <p:cNvPr id="212" name="Google Shape;212;p43"/>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chemeClr val="lt1"/>
                </a:solidFill>
                <a:latin typeface="Nunito Light"/>
                <a:ea typeface="Nunito Light"/>
                <a:cs typeface="Nunito Light"/>
                <a:sym typeface="Nunito Light"/>
              </a:rPr>
              <a:t>Answer Slide – Product Objectives to Guide KPIs(Part 2) -&gt; Focus on User_Acquisition</a:t>
            </a:r>
            <a:endParaRPr sz="1600" b="1"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213" name="Google Shape;213;p43"/>
          <p:cNvSpPr txBox="1">
            <a:spLocks noGrp="1"/>
          </p:cNvSpPr>
          <p:nvPr>
            <p:ph type="ctrTitle"/>
          </p:nvPr>
        </p:nvSpPr>
        <p:spPr>
          <a:xfrm>
            <a:off x="329050" y="607219"/>
            <a:ext cx="8364894" cy="42933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u="sng" dirty="0">
                <a:solidFill>
                  <a:srgbClr val="FFFFFF"/>
                </a:solidFill>
                <a:latin typeface="Nunito Light"/>
                <a:ea typeface="Nunito Light"/>
                <a:cs typeface="Nunito Light"/>
                <a:sym typeface="Nunito Light"/>
              </a:rPr>
              <a:t>* User Acquisition – </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Brand Awareness &amp; Brand Identity -&gt; it has been a time-tested aspect of marketing &amp; any form of product engineering that 1 of the effective ways to attract or acquire more audience is to have a solid &amp; reputable ‘BRANDING’</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 How will this Key Performance Indicator (KPI) be measured? </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There are 2 ways for us to track this specific metric.</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1. Once a potential user signs in for an account with Flyber; even without scheduling a ride yet, that is considered a ‘conversion’.  Whether the user creates an account for the app or the website, it is considered as the same conversion.</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What is my reason for having this as a conversion? Flyber is an ultra brand new service &amp; technology.  Realistically, we can not expect a new user/client to schedule a ride asap. Especially if the service is a flying car. </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Eventually once the business, or entire industry has already been established,  then a conversion for ‘user_acquisition’ would be someone who has a minimum 1 ride which has a recorded ‘drop_off’ point.</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2. A</a:t>
            </a:r>
            <a:r>
              <a:rPr lang="en-US" sz="1200" dirty="0">
                <a:solidFill>
                  <a:srgbClr val="FFFFFF"/>
                </a:solidFill>
                <a:latin typeface="Nunito Light"/>
                <a:ea typeface="Nunito Light"/>
                <a:cs typeface="Nunito Light"/>
                <a:sym typeface="Nunito Light"/>
              </a:rPr>
              <a:t>n</a:t>
            </a:r>
            <a:r>
              <a:rPr lang="en" sz="1200" dirty="0">
                <a:solidFill>
                  <a:srgbClr val="FFFFFF"/>
                </a:solidFill>
                <a:latin typeface="Nunito Light"/>
                <a:ea typeface="Nunito Light"/>
                <a:cs typeface="Nunito Light"/>
                <a:sym typeface="Nunito Light"/>
              </a:rPr>
              <a:t>y member of the target audience that signs up for our electronic newsletters ,  those who are active on our social media accounts ( especially those who engage a LOT) are considered an ‘acquisition’. </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My rationale for this would be exactly the same as #1. Being a new industry ; which some new –comers may consider as a safety hazard; this would be a good start.</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As previosuly mentioned, as the market and industry matures, the tracking of this KPI would be changed to a user who has at least 1 finished ride. We will also eventually have KPIs for repeat customers, customer retention and referrals.</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br>
              <a:rPr lang="en-CA" sz="1200" dirty="0">
                <a:solidFill>
                  <a:srgbClr val="FFFFFF"/>
                </a:solidFill>
                <a:latin typeface="Nunito Light"/>
                <a:ea typeface="Nunito Light"/>
                <a:cs typeface="Nunito Light"/>
                <a:sym typeface="Nunito Light"/>
              </a:rPr>
            </a:br>
            <a:endParaRPr sz="1600" b="1" u="sng"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6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br>
              <a:rPr lang="en-CA" sz="1600" dirty="0">
                <a:solidFill>
                  <a:srgbClr val="FFFFFF"/>
                </a:solidFill>
                <a:latin typeface="Nunito Light"/>
                <a:ea typeface="Nunito Light"/>
                <a:cs typeface="Nunito Light"/>
                <a:sym typeface="Nunito Light"/>
              </a:rPr>
            </a:br>
            <a:br>
              <a:rPr lang="en-CA" sz="1600" dirty="0">
                <a:solidFill>
                  <a:srgbClr val="FFFFFF"/>
                </a:solidFill>
                <a:latin typeface="Nunito Light"/>
                <a:ea typeface="Nunito Light"/>
                <a:cs typeface="Nunito Light"/>
                <a:sym typeface="Nunito Light"/>
              </a:rPr>
            </a:br>
            <a:endParaRPr sz="16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6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600" dirty="0">
              <a:solidFill>
                <a:srgbClr val="FFFFFF"/>
              </a:solidFill>
              <a:latin typeface="Nunito Light"/>
              <a:ea typeface="Nunito Light"/>
              <a:cs typeface="Nunito Light"/>
              <a:sym typeface="Nunito Light"/>
            </a:endParaRPr>
          </a:p>
        </p:txBody>
      </p:sp>
    </p:spTree>
    <p:extLst>
      <p:ext uri="{BB962C8B-B14F-4D97-AF65-F5344CB8AC3E}">
        <p14:creationId xmlns:p14="http://schemas.microsoft.com/office/powerpoint/2010/main" val="2916750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78"/>
        <p:cNvGrpSpPr/>
        <p:nvPr/>
      </p:nvGrpSpPr>
      <p:grpSpPr>
        <a:xfrm>
          <a:off x="0" y="0"/>
          <a:ext cx="0" cy="0"/>
          <a:chOff x="0" y="0"/>
          <a:chExt cx="0" cy="0"/>
        </a:xfrm>
      </p:grpSpPr>
      <p:sp>
        <p:nvSpPr>
          <p:cNvPr id="79" name="Google Shape;79;p18"/>
          <p:cNvSpPr txBox="1">
            <a:spLocks noGrp="1"/>
          </p:cNvSpPr>
          <p:nvPr>
            <p:ph type="ctrTitle"/>
          </p:nvPr>
        </p:nvSpPr>
        <p:spPr>
          <a:xfrm>
            <a:off x="311700" y="2253150"/>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latin typeface="Nunito Light"/>
                <a:ea typeface="Nunito Light"/>
                <a:cs typeface="Nunito Light"/>
                <a:sym typeface="Nunito Light"/>
              </a:rPr>
              <a:t>Section 1: Data Exploration</a:t>
            </a:r>
            <a:endParaRPr sz="360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a:solidFill>
                <a:srgbClr val="434343"/>
              </a:solidFill>
              <a:latin typeface="Nunito Light"/>
              <a:ea typeface="Nunito Light"/>
              <a:cs typeface="Nunito Light"/>
              <a:sym typeface="Nunito Light"/>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17"/>
        <p:cNvGrpSpPr/>
        <p:nvPr/>
      </p:nvGrpSpPr>
      <p:grpSpPr>
        <a:xfrm>
          <a:off x="0" y="0"/>
          <a:ext cx="0" cy="0"/>
          <a:chOff x="0" y="0"/>
          <a:chExt cx="0" cy="0"/>
        </a:xfrm>
      </p:grpSpPr>
      <p:sp>
        <p:nvSpPr>
          <p:cNvPr id="218" name="Google Shape;218;p44"/>
          <p:cNvSpPr txBox="1">
            <a:spLocks noGrp="1"/>
          </p:cNvSpPr>
          <p:nvPr>
            <p:ph type="ctrTitle"/>
          </p:nvPr>
        </p:nvSpPr>
        <p:spPr>
          <a:xfrm>
            <a:off x="348925" y="2298625"/>
            <a:ext cx="7532700" cy="68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434343"/>
                </a:solidFill>
                <a:latin typeface="Nunito Light"/>
                <a:ea typeface="Nunito Light"/>
                <a:cs typeface="Nunito Light"/>
                <a:sym typeface="Nunito Light"/>
              </a:rPr>
              <a:t>Formulate 3-5 Key Performance Indicators (KPIs), to measure if the product is heading towards the right direction based on your objective</a:t>
            </a: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22"/>
        <p:cNvGrpSpPr/>
        <p:nvPr/>
      </p:nvGrpSpPr>
      <p:grpSpPr>
        <a:xfrm>
          <a:off x="0" y="0"/>
          <a:ext cx="0" cy="0"/>
          <a:chOff x="0" y="0"/>
          <a:chExt cx="0" cy="0"/>
        </a:xfrm>
      </p:grpSpPr>
      <p:sp>
        <p:nvSpPr>
          <p:cNvPr id="223" name="Google Shape;223;p45"/>
          <p:cNvSpPr txBox="1">
            <a:spLocks noGrp="1"/>
          </p:cNvSpPr>
          <p:nvPr>
            <p:ph type="ctrTitle"/>
          </p:nvPr>
        </p:nvSpPr>
        <p:spPr>
          <a:xfrm>
            <a:off x="262050" y="177875"/>
            <a:ext cx="8520600" cy="92940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000" b="1" u="sng" dirty="0">
                <a:solidFill>
                  <a:srgbClr val="434343"/>
                </a:solidFill>
                <a:latin typeface="Nunito Light"/>
                <a:ea typeface="Nunito Light"/>
                <a:cs typeface="Nunito Light"/>
                <a:sym typeface="Nunito Light"/>
              </a:rPr>
              <a:t>Answer Slide – Formulation of KPIs(Determining Flyber’s Success during MVP)</a:t>
            </a:r>
            <a:endParaRPr sz="2000" b="1" u="sng"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224" name="Google Shape;224;p45"/>
          <p:cNvSpPr txBox="1">
            <a:spLocks noGrp="1"/>
          </p:cNvSpPr>
          <p:nvPr>
            <p:ph type="ctrTitle"/>
          </p:nvPr>
        </p:nvSpPr>
        <p:spPr>
          <a:xfrm>
            <a:off x="329049" y="1000125"/>
            <a:ext cx="8393469" cy="38290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434343"/>
                </a:solidFill>
                <a:latin typeface="Nunito Light"/>
                <a:ea typeface="Nunito Light"/>
                <a:cs typeface="Nunito Light"/>
                <a:sym typeface="Nunito Light"/>
              </a:rPr>
              <a:t>3 Key Performance Indicators – to be utilized our initial success </a:t>
            </a:r>
            <a:br>
              <a:rPr lang="en" sz="1600" dirty="0">
                <a:solidFill>
                  <a:srgbClr val="434343"/>
                </a:solidFill>
                <a:latin typeface="Nunito Light"/>
                <a:ea typeface="Nunito Light"/>
                <a:cs typeface="Nunito Light"/>
                <a:sym typeface="Nunito Light"/>
              </a:rPr>
            </a:br>
            <a:br>
              <a:rPr lang="en" sz="1600" dirty="0">
                <a:solidFill>
                  <a:srgbClr val="434343"/>
                </a:solidFill>
                <a:latin typeface="Nunito Light"/>
                <a:ea typeface="Nunito Light"/>
                <a:cs typeface="Nunito Light"/>
                <a:sym typeface="Nunito Light"/>
              </a:rPr>
            </a:br>
            <a:r>
              <a:rPr lang="en" sz="1600" dirty="0">
                <a:solidFill>
                  <a:srgbClr val="434343"/>
                </a:solidFill>
                <a:latin typeface="Nunito Light"/>
                <a:ea typeface="Nunito Light"/>
                <a:cs typeface="Nunito Light"/>
                <a:sym typeface="Nunito Light"/>
              </a:rPr>
              <a:t>1. The number of users/passengers during the following time ranges: first 3 months, first 6 months , first 9 months and the 12</a:t>
            </a:r>
            <a:r>
              <a:rPr lang="en" sz="1600" baseline="30000" dirty="0">
                <a:solidFill>
                  <a:srgbClr val="434343"/>
                </a:solidFill>
                <a:latin typeface="Nunito Light"/>
                <a:ea typeface="Nunito Light"/>
                <a:cs typeface="Nunito Light"/>
                <a:sym typeface="Nunito Light"/>
              </a:rPr>
              <a:t>th</a:t>
            </a:r>
            <a:r>
              <a:rPr lang="en" sz="1600" dirty="0">
                <a:solidFill>
                  <a:srgbClr val="434343"/>
                </a:solidFill>
                <a:latin typeface="Nunito Light"/>
                <a:ea typeface="Nunito Light"/>
                <a:cs typeface="Nunito Light"/>
                <a:sym typeface="Nunito Light"/>
              </a:rPr>
              <a:t> month. A quick hypothesis based on the data I’ve gathered, plus my viewpoints and experience in visting NYC, a targeted 10k passengers is expected to be reached during month 9. </a:t>
            </a:r>
            <a:br>
              <a:rPr lang="en" sz="1600" dirty="0">
                <a:solidFill>
                  <a:srgbClr val="434343"/>
                </a:solidFill>
                <a:latin typeface="Nunito Light"/>
                <a:ea typeface="Nunito Light"/>
                <a:cs typeface="Nunito Light"/>
                <a:sym typeface="Nunito Light"/>
              </a:rPr>
            </a:br>
            <a:br>
              <a:rPr lang="en" sz="1600" dirty="0">
                <a:solidFill>
                  <a:srgbClr val="434343"/>
                </a:solidFill>
                <a:latin typeface="Nunito Light"/>
                <a:ea typeface="Nunito Light"/>
                <a:cs typeface="Nunito Light"/>
                <a:sym typeface="Nunito Light"/>
              </a:rPr>
            </a:br>
            <a:r>
              <a:rPr lang="en" sz="1600" dirty="0">
                <a:solidFill>
                  <a:srgbClr val="434343"/>
                </a:solidFill>
                <a:latin typeface="Nunito Light"/>
                <a:ea typeface="Nunito Light"/>
                <a:cs typeface="Nunito Light"/>
                <a:sym typeface="Nunito Light"/>
              </a:rPr>
              <a:t>2. The number of referrals from passengers is expected within the first 6 to 8 months. The hypothesis I have is that there will be a surge in referrals after the 6</a:t>
            </a:r>
            <a:r>
              <a:rPr lang="en" sz="1600" baseline="30000" dirty="0">
                <a:solidFill>
                  <a:srgbClr val="434343"/>
                </a:solidFill>
                <a:latin typeface="Nunito Light"/>
                <a:ea typeface="Nunito Light"/>
                <a:cs typeface="Nunito Light"/>
                <a:sym typeface="Nunito Light"/>
              </a:rPr>
              <a:t>th</a:t>
            </a:r>
            <a:r>
              <a:rPr lang="en" sz="1600" dirty="0">
                <a:solidFill>
                  <a:srgbClr val="434343"/>
                </a:solidFill>
                <a:latin typeface="Nunito Light"/>
                <a:ea typeface="Nunito Light"/>
                <a:cs typeface="Nunito Light"/>
                <a:sym typeface="Nunito Light"/>
              </a:rPr>
              <a:t> month. A probale average of 3 to 4 referrals from 1 passenger is expected.  Normally it does take time for a new technology service to pickup.</a:t>
            </a:r>
            <a:endParaRPr sz="16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br>
              <a:rPr lang="en-CA" sz="1600" dirty="0">
                <a:solidFill>
                  <a:srgbClr val="434343"/>
                </a:solidFill>
                <a:latin typeface="Nunito Light"/>
                <a:ea typeface="Nunito Light"/>
                <a:cs typeface="Nunito Light"/>
                <a:sym typeface="Nunito Light"/>
              </a:rPr>
            </a:br>
            <a:r>
              <a:rPr lang="en-CA" sz="1600" dirty="0">
                <a:solidFill>
                  <a:srgbClr val="434343"/>
                </a:solidFill>
                <a:latin typeface="Nunito Light"/>
                <a:ea typeface="Nunito Light"/>
                <a:cs typeface="Nunito Light"/>
                <a:sym typeface="Nunito Light"/>
              </a:rPr>
              <a:t>3. The amount of flying taxi drivers would increase after the 6</a:t>
            </a:r>
            <a:r>
              <a:rPr lang="en-CA" sz="1600" baseline="30000" dirty="0">
                <a:solidFill>
                  <a:srgbClr val="434343"/>
                </a:solidFill>
                <a:latin typeface="Nunito Light"/>
                <a:ea typeface="Nunito Light"/>
                <a:cs typeface="Nunito Light"/>
                <a:sym typeface="Nunito Light"/>
              </a:rPr>
              <a:t>th</a:t>
            </a:r>
            <a:r>
              <a:rPr lang="en-CA" sz="1600" dirty="0">
                <a:solidFill>
                  <a:srgbClr val="434343"/>
                </a:solidFill>
                <a:latin typeface="Nunito Light"/>
                <a:ea typeface="Nunito Light"/>
                <a:cs typeface="Nunito Light"/>
                <a:sym typeface="Nunito Light"/>
              </a:rPr>
              <a:t> month. I am projecting there will be at least 500 drivers during the first 3 months. Afterwards , that could increase to </a:t>
            </a:r>
            <a:r>
              <a:rPr lang="en-CA" sz="1600" dirty="0" err="1">
                <a:solidFill>
                  <a:srgbClr val="434343"/>
                </a:solidFill>
                <a:latin typeface="Nunito Light"/>
                <a:ea typeface="Nunito Light"/>
                <a:cs typeface="Nunito Light"/>
                <a:sym typeface="Nunito Light"/>
              </a:rPr>
              <a:t>atleast</a:t>
            </a:r>
            <a:r>
              <a:rPr lang="en-CA" sz="1600" dirty="0">
                <a:solidFill>
                  <a:srgbClr val="434343"/>
                </a:solidFill>
                <a:latin typeface="Nunito Light"/>
                <a:ea typeface="Nunito Light"/>
                <a:cs typeface="Nunito Light"/>
                <a:sym typeface="Nunito Light"/>
              </a:rPr>
              <a:t> 1k by the time we turn 6 months. </a:t>
            </a:r>
            <a:endParaRPr sz="16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28"/>
        <p:cNvGrpSpPr/>
        <p:nvPr/>
      </p:nvGrpSpPr>
      <p:grpSpPr>
        <a:xfrm>
          <a:off x="0" y="0"/>
          <a:ext cx="0" cy="0"/>
          <a:chOff x="0" y="0"/>
          <a:chExt cx="0" cy="0"/>
        </a:xfrm>
      </p:grpSpPr>
      <p:sp>
        <p:nvSpPr>
          <p:cNvPr id="229" name="Google Shape;229;p46"/>
          <p:cNvSpPr txBox="1">
            <a:spLocks noGrp="1"/>
          </p:cNvSpPr>
          <p:nvPr>
            <p:ph type="ctrTitle"/>
          </p:nvPr>
        </p:nvSpPr>
        <p:spPr>
          <a:xfrm>
            <a:off x="348925" y="2298625"/>
            <a:ext cx="7532700" cy="68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434343"/>
                </a:solidFill>
                <a:latin typeface="Nunito Light"/>
                <a:ea typeface="Nunito Light"/>
                <a:cs typeface="Nunito Light"/>
                <a:sym typeface="Nunito Light"/>
              </a:rPr>
              <a:t>Create hypotheses around what thresholds your KPIs would need to hit in order to determine success</a:t>
            </a: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33"/>
        <p:cNvGrpSpPr/>
        <p:nvPr/>
      </p:nvGrpSpPr>
      <p:grpSpPr>
        <a:xfrm>
          <a:off x="0" y="0"/>
          <a:ext cx="0" cy="0"/>
          <a:chOff x="0" y="0"/>
          <a:chExt cx="0" cy="0"/>
        </a:xfrm>
      </p:grpSpPr>
      <p:sp>
        <p:nvSpPr>
          <p:cNvPr id="234" name="Google Shape;234;p47"/>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rgbClr val="434343"/>
                </a:solidFill>
                <a:latin typeface="Nunito Light"/>
                <a:ea typeface="Nunito Light"/>
                <a:cs typeface="Nunito Light"/>
                <a:sym typeface="Nunito Light"/>
              </a:rPr>
              <a:t>Answer Slide – Hypothesis around the 3 KPIs</a:t>
            </a:r>
            <a:endParaRPr sz="20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235" name="Google Shape;235;p47"/>
          <p:cNvSpPr txBox="1">
            <a:spLocks noGrp="1"/>
          </p:cNvSpPr>
          <p:nvPr>
            <p:ph type="ctrTitle"/>
          </p:nvPr>
        </p:nvSpPr>
        <p:spPr>
          <a:xfrm>
            <a:off x="329050" y="815075"/>
            <a:ext cx="8552900" cy="38712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solidFill>
                  <a:srgbClr val="002060"/>
                </a:solidFill>
                <a:latin typeface="Nunito Light"/>
                <a:ea typeface="Nunito Light"/>
                <a:cs typeface="Nunito Light"/>
                <a:sym typeface="Nunito Light"/>
              </a:rPr>
              <a:t>1. The number of users/passengers during the following time ranges: first 3 months, first 6 months , first 9 months and the 12</a:t>
            </a:r>
            <a:r>
              <a:rPr lang="en-US" sz="1600" b="1" baseline="30000" dirty="0">
                <a:solidFill>
                  <a:srgbClr val="002060"/>
                </a:solidFill>
                <a:latin typeface="Nunito Light"/>
                <a:ea typeface="Nunito Light"/>
                <a:cs typeface="Nunito Light"/>
                <a:sym typeface="Nunito Light"/>
              </a:rPr>
              <a:t>th</a:t>
            </a:r>
            <a:r>
              <a:rPr lang="en-US" sz="1600" b="1" dirty="0">
                <a:solidFill>
                  <a:srgbClr val="002060"/>
                </a:solidFill>
                <a:latin typeface="Nunito Light"/>
                <a:ea typeface="Nunito Light"/>
                <a:cs typeface="Nunito Light"/>
                <a:sym typeface="Nunito Light"/>
              </a:rPr>
              <a:t> month. A quick hypothesis based on the data I’ve gathered, plus my viewpoints and experience in </a:t>
            </a:r>
            <a:r>
              <a:rPr lang="en-US" sz="1600" b="1" dirty="0" err="1">
                <a:solidFill>
                  <a:srgbClr val="002060"/>
                </a:solidFill>
                <a:latin typeface="Nunito Light"/>
                <a:ea typeface="Nunito Light"/>
                <a:cs typeface="Nunito Light"/>
                <a:sym typeface="Nunito Light"/>
              </a:rPr>
              <a:t>visting</a:t>
            </a:r>
            <a:r>
              <a:rPr lang="en-US" sz="1600" b="1" dirty="0">
                <a:solidFill>
                  <a:srgbClr val="002060"/>
                </a:solidFill>
                <a:latin typeface="Nunito Light"/>
                <a:ea typeface="Nunito Light"/>
                <a:cs typeface="Nunito Light"/>
                <a:sym typeface="Nunito Light"/>
              </a:rPr>
              <a:t> NYC, a targeted 10k passengers is expected to be reached during month 9. </a:t>
            </a:r>
            <a:br>
              <a:rPr lang="en-US" sz="1600" b="1" dirty="0">
                <a:solidFill>
                  <a:srgbClr val="002060"/>
                </a:solidFill>
                <a:latin typeface="Nunito Light"/>
                <a:ea typeface="Nunito Light"/>
                <a:cs typeface="Nunito Light"/>
                <a:sym typeface="Nunito Light"/>
              </a:rPr>
            </a:br>
            <a:br>
              <a:rPr lang="en-US" sz="1600" b="1" dirty="0">
                <a:solidFill>
                  <a:srgbClr val="002060"/>
                </a:solidFill>
                <a:latin typeface="Nunito Light"/>
                <a:ea typeface="Nunito Light"/>
                <a:cs typeface="Nunito Light"/>
                <a:sym typeface="Nunito Light"/>
              </a:rPr>
            </a:br>
            <a:br>
              <a:rPr lang="en-US" sz="1600" b="1" dirty="0">
                <a:solidFill>
                  <a:srgbClr val="002060"/>
                </a:solidFill>
                <a:latin typeface="Nunito Light"/>
                <a:ea typeface="Nunito Light"/>
                <a:cs typeface="Nunito Light"/>
                <a:sym typeface="Nunito Light"/>
              </a:rPr>
            </a:br>
            <a:r>
              <a:rPr lang="en-US" sz="1600" b="1" dirty="0">
                <a:solidFill>
                  <a:srgbClr val="002060"/>
                </a:solidFill>
                <a:latin typeface="Nunito Light"/>
                <a:ea typeface="Nunito Light"/>
                <a:cs typeface="Nunito Light"/>
                <a:sym typeface="Nunito Light"/>
              </a:rPr>
              <a:t>2. The number of referrals from passengers is expected within the first 6 to 8 months. The hypothesis I have is that there will be a surge in referrals after the 6</a:t>
            </a:r>
            <a:r>
              <a:rPr lang="en-US" sz="1600" b="1" baseline="30000" dirty="0">
                <a:solidFill>
                  <a:srgbClr val="002060"/>
                </a:solidFill>
                <a:latin typeface="Nunito Light"/>
                <a:ea typeface="Nunito Light"/>
                <a:cs typeface="Nunito Light"/>
                <a:sym typeface="Nunito Light"/>
              </a:rPr>
              <a:t>th</a:t>
            </a:r>
            <a:r>
              <a:rPr lang="en-US" sz="1600" b="1" dirty="0">
                <a:solidFill>
                  <a:srgbClr val="002060"/>
                </a:solidFill>
                <a:latin typeface="Nunito Light"/>
                <a:ea typeface="Nunito Light"/>
                <a:cs typeface="Nunito Light"/>
                <a:sym typeface="Nunito Light"/>
              </a:rPr>
              <a:t> month. A </a:t>
            </a:r>
            <a:r>
              <a:rPr lang="en-US" sz="1600" b="1" dirty="0" err="1">
                <a:solidFill>
                  <a:srgbClr val="002060"/>
                </a:solidFill>
                <a:latin typeface="Nunito Light"/>
                <a:ea typeface="Nunito Light"/>
                <a:cs typeface="Nunito Light"/>
                <a:sym typeface="Nunito Light"/>
              </a:rPr>
              <a:t>probale</a:t>
            </a:r>
            <a:r>
              <a:rPr lang="en-US" sz="1600" b="1" dirty="0">
                <a:solidFill>
                  <a:srgbClr val="002060"/>
                </a:solidFill>
                <a:latin typeface="Nunito Light"/>
                <a:ea typeface="Nunito Light"/>
                <a:cs typeface="Nunito Light"/>
                <a:sym typeface="Nunito Light"/>
              </a:rPr>
              <a:t> average of 3 to 4 referrals from 1 passenger is expected.  Normally it does take time for a new technology service to pickup.</a:t>
            </a:r>
            <a:br>
              <a:rPr lang="en-US" sz="1600" b="1" dirty="0">
                <a:solidFill>
                  <a:srgbClr val="002060"/>
                </a:solidFill>
                <a:latin typeface="Nunito Light"/>
                <a:ea typeface="Nunito Light"/>
                <a:cs typeface="Nunito Light"/>
                <a:sym typeface="Nunito Light"/>
              </a:rPr>
            </a:br>
            <a:br>
              <a:rPr lang="en-US" sz="1600" b="1" dirty="0">
                <a:solidFill>
                  <a:srgbClr val="002060"/>
                </a:solidFill>
                <a:latin typeface="Nunito Light"/>
                <a:ea typeface="Nunito Light"/>
                <a:cs typeface="Nunito Light"/>
                <a:sym typeface="Nunito Light"/>
              </a:rPr>
            </a:br>
            <a:r>
              <a:rPr lang="en-US" sz="1600" b="1" dirty="0">
                <a:solidFill>
                  <a:srgbClr val="002060"/>
                </a:solidFill>
                <a:latin typeface="Nunito Light"/>
                <a:ea typeface="Nunito Light"/>
                <a:cs typeface="Nunito Light"/>
                <a:sym typeface="Nunito Light"/>
              </a:rPr>
              <a:t>3. The amount of flying taxi drivers would increase after the 6</a:t>
            </a:r>
            <a:r>
              <a:rPr lang="en-US" sz="1600" b="1" baseline="30000" dirty="0">
                <a:solidFill>
                  <a:srgbClr val="002060"/>
                </a:solidFill>
                <a:latin typeface="Nunito Light"/>
                <a:ea typeface="Nunito Light"/>
                <a:cs typeface="Nunito Light"/>
                <a:sym typeface="Nunito Light"/>
              </a:rPr>
              <a:t>th</a:t>
            </a:r>
            <a:r>
              <a:rPr lang="en-US" sz="1600" b="1" dirty="0">
                <a:solidFill>
                  <a:srgbClr val="002060"/>
                </a:solidFill>
                <a:latin typeface="Nunito Light"/>
                <a:ea typeface="Nunito Light"/>
                <a:cs typeface="Nunito Light"/>
                <a:sym typeface="Nunito Light"/>
              </a:rPr>
              <a:t> month. I am projecting there will be at least 500 drivers during the first 3 months. Afterwards , that could increase to </a:t>
            </a:r>
            <a:r>
              <a:rPr lang="en-US" sz="1600" b="1" dirty="0" err="1">
                <a:solidFill>
                  <a:srgbClr val="002060"/>
                </a:solidFill>
                <a:latin typeface="Nunito Light"/>
                <a:ea typeface="Nunito Light"/>
                <a:cs typeface="Nunito Light"/>
                <a:sym typeface="Nunito Light"/>
              </a:rPr>
              <a:t>atleast</a:t>
            </a:r>
            <a:r>
              <a:rPr lang="en-US" sz="1600" b="1" dirty="0">
                <a:solidFill>
                  <a:srgbClr val="002060"/>
                </a:solidFill>
                <a:latin typeface="Nunito Light"/>
                <a:ea typeface="Nunito Light"/>
                <a:cs typeface="Nunito Light"/>
                <a:sym typeface="Nunito Light"/>
              </a:rPr>
              <a:t> 1k by the time we turn 6 months. </a:t>
            </a:r>
            <a:br>
              <a:rPr lang="en-US" sz="1800" dirty="0">
                <a:solidFill>
                  <a:srgbClr val="434343"/>
                </a:solidFill>
                <a:latin typeface="Nunito Light"/>
                <a:ea typeface="Nunito Light"/>
                <a:cs typeface="Nunito Light"/>
                <a:sym typeface="Nunito Light"/>
              </a:rPr>
            </a:b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39"/>
        <p:cNvGrpSpPr/>
        <p:nvPr/>
      </p:nvGrpSpPr>
      <p:grpSpPr>
        <a:xfrm>
          <a:off x="0" y="0"/>
          <a:ext cx="0" cy="0"/>
          <a:chOff x="0" y="0"/>
          <a:chExt cx="0" cy="0"/>
        </a:xfrm>
      </p:grpSpPr>
      <p:sp>
        <p:nvSpPr>
          <p:cNvPr id="240" name="Google Shape;240;p48"/>
          <p:cNvSpPr txBox="1">
            <a:spLocks noGrp="1"/>
          </p:cNvSpPr>
          <p:nvPr>
            <p:ph type="ctrTitle"/>
          </p:nvPr>
        </p:nvSpPr>
        <p:spPr>
          <a:xfrm>
            <a:off x="361849" y="1399500"/>
            <a:ext cx="7903469" cy="234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dirty="0">
                <a:solidFill>
                  <a:srgbClr val="434343"/>
                </a:solidFill>
                <a:latin typeface="Nunito Light"/>
                <a:ea typeface="Nunito Light"/>
                <a:cs typeface="Nunito Light"/>
                <a:sym typeface="Nunito Light"/>
              </a:rPr>
              <a:t>As the product manager, you make decisions based on the insights you extract, we’ll need to know the feature set we’ll include in the MVP to measure viability, while keeping operational expenditure under control:</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What times/days of operation should the service run for?</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How many pick-up / drop-off nodes should we have?</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Where should the nodes be located?</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Should we initially use copters or homegrown hardware? </a:t>
            </a:r>
            <a:endParaRPr sz="1800" dirty="0">
              <a:solidFill>
                <a:srgbClr val="434343"/>
              </a:solidFill>
              <a:latin typeface="Nunito Light"/>
              <a:ea typeface="Nunito Light"/>
              <a:cs typeface="Nunito Light"/>
              <a:sym typeface="Nunito Light"/>
            </a:endParaRPr>
          </a:p>
          <a:p>
            <a:pPr marL="457200" lvl="0" indent="-342900" algn="l" rtl="0">
              <a:spcBef>
                <a:spcPts val="0"/>
              </a:spcBef>
              <a:spcAft>
                <a:spcPts val="0"/>
              </a:spcAft>
              <a:buClr>
                <a:srgbClr val="434343"/>
              </a:buClr>
              <a:buSzPts val="1800"/>
              <a:buFont typeface="Nunito Light"/>
              <a:buChar char="●"/>
            </a:pPr>
            <a:r>
              <a:rPr lang="en" sz="1800" dirty="0">
                <a:solidFill>
                  <a:srgbClr val="434343"/>
                </a:solidFill>
                <a:latin typeface="Nunito Light"/>
                <a:ea typeface="Nunito Light"/>
                <a:cs typeface="Nunito Light"/>
                <a:sym typeface="Nunito Light"/>
              </a:rPr>
              <a:t>Should the pricing be fixed or dynamic? At what rates?</a:t>
            </a: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Clr>
                <a:schemeClr val="dk1"/>
              </a:buClr>
              <a:buSzPts val="1100"/>
              <a:buFont typeface="Arial"/>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44"/>
        <p:cNvGrpSpPr/>
        <p:nvPr/>
      </p:nvGrpSpPr>
      <p:grpSpPr>
        <a:xfrm>
          <a:off x="0" y="0"/>
          <a:ext cx="0" cy="0"/>
          <a:chOff x="0" y="0"/>
          <a:chExt cx="0" cy="0"/>
        </a:xfrm>
      </p:grpSpPr>
      <p:sp>
        <p:nvSpPr>
          <p:cNvPr id="245" name="Google Shape;245;p49"/>
          <p:cNvSpPr txBox="1">
            <a:spLocks noGrp="1"/>
          </p:cNvSpPr>
          <p:nvPr>
            <p:ph type="ctrTitle"/>
          </p:nvPr>
        </p:nvSpPr>
        <p:spPr>
          <a:xfrm>
            <a:off x="262050" y="177874"/>
            <a:ext cx="8520600" cy="74366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400" dirty="0">
                <a:solidFill>
                  <a:srgbClr val="434343"/>
                </a:solidFill>
                <a:latin typeface="Nunito Light"/>
                <a:ea typeface="Nunito Light"/>
                <a:cs typeface="Nunito Light"/>
                <a:sym typeface="Nunito Light"/>
              </a:rPr>
              <a:t>Answer Slide – Results were based on the data from the Midterm section</a:t>
            </a:r>
            <a:endParaRPr sz="24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246" name="Google Shape;246;p49"/>
          <p:cNvSpPr txBox="1">
            <a:spLocks noGrp="1"/>
          </p:cNvSpPr>
          <p:nvPr>
            <p:ph type="ctrTitle"/>
          </p:nvPr>
        </p:nvSpPr>
        <p:spPr>
          <a:xfrm>
            <a:off x="329050" y="1042988"/>
            <a:ext cx="8314888" cy="23123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dirty="0">
                <a:solidFill>
                  <a:srgbClr val="434343"/>
                </a:solidFill>
                <a:latin typeface="Nunito Light"/>
                <a:ea typeface="Nunito Light"/>
                <a:cs typeface="Nunito Light"/>
                <a:sym typeface="Nunito Light"/>
              </a:rPr>
              <a:t>1. What times/days of operation should the service run for?</a:t>
            </a:r>
            <a:br>
              <a:rPr lang="en" sz="1200" b="1" dirty="0">
                <a:solidFill>
                  <a:srgbClr val="434343"/>
                </a:solidFill>
                <a:latin typeface="Nunito Light"/>
                <a:ea typeface="Nunito Light"/>
                <a:cs typeface="Nunito Light"/>
                <a:sym typeface="Nunito Light"/>
              </a:rPr>
            </a:br>
            <a:r>
              <a:rPr lang="en" sz="1200" b="1" dirty="0">
                <a:solidFill>
                  <a:srgbClr val="434343"/>
                </a:solidFill>
                <a:latin typeface="Nunito Light"/>
                <a:ea typeface="Nunito Light"/>
                <a:cs typeface="Nunito Light"/>
                <a:sym typeface="Nunito Light"/>
              </a:rPr>
              <a:t>**Based on the init</a:t>
            </a:r>
            <a:r>
              <a:rPr lang="en-US" sz="1200" b="1" dirty="0" err="1">
                <a:solidFill>
                  <a:srgbClr val="434343"/>
                </a:solidFill>
                <a:latin typeface="Nunito Light"/>
                <a:ea typeface="Nunito Light"/>
                <a:cs typeface="Nunito Light"/>
                <a:sym typeface="Nunito Light"/>
              </a:rPr>
              <a:t>i</a:t>
            </a:r>
            <a:r>
              <a:rPr lang="en" sz="1200" b="1" dirty="0">
                <a:solidFill>
                  <a:srgbClr val="434343"/>
                </a:solidFill>
                <a:latin typeface="Nunito Light"/>
                <a:ea typeface="Nunito Light"/>
                <a:cs typeface="Nunito Light"/>
                <a:sym typeface="Nunito Light"/>
              </a:rPr>
              <a:t>al spatial &amp; numeric data being gathered, there is a very strong demand during Fridays and Saturdays.  There is a huge demand from 6pm to 8pm daily, but we shouldn’t limit it to such hours. **Pls see table on the next slide</a:t>
            </a:r>
            <a:br>
              <a:rPr lang="en" sz="1400" dirty="0">
                <a:solidFill>
                  <a:srgbClr val="434343"/>
                </a:solidFill>
                <a:latin typeface="Nunito Light"/>
                <a:ea typeface="Nunito Light"/>
                <a:cs typeface="Nunito Light"/>
                <a:sym typeface="Nunito Light"/>
              </a:rPr>
            </a:br>
            <a:br>
              <a:rPr lang="en" sz="1400" dirty="0">
                <a:solidFill>
                  <a:srgbClr val="434343"/>
                </a:solidFill>
                <a:latin typeface="Nunito Light"/>
                <a:ea typeface="Nunito Light"/>
                <a:cs typeface="Nunito Light"/>
                <a:sym typeface="Nunito Light"/>
              </a:rPr>
            </a:br>
            <a:endParaRPr sz="14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pic>
        <p:nvPicPr>
          <p:cNvPr id="4" name="Picture 3" descr="Chart, bar chart&#10;&#10;Description automatically generated">
            <a:extLst>
              <a:ext uri="{FF2B5EF4-FFF2-40B4-BE49-F238E27FC236}">
                <a16:creationId xmlns:a16="http://schemas.microsoft.com/office/drawing/2014/main" id="{14B1F4E1-23D1-49BE-A69F-13A93894FC05}"/>
              </a:ext>
            </a:extLst>
          </p:cNvPr>
          <p:cNvPicPr>
            <a:picLocks noChangeAspect="1"/>
          </p:cNvPicPr>
          <p:nvPr/>
        </p:nvPicPr>
        <p:blipFill>
          <a:blip r:embed="rId3"/>
          <a:stretch>
            <a:fillRect/>
          </a:stretch>
        </p:blipFill>
        <p:spPr>
          <a:xfrm>
            <a:off x="442913" y="1871677"/>
            <a:ext cx="7054918" cy="2967346"/>
          </a:xfrm>
          <a:prstGeom prst="rect">
            <a:avLst/>
          </a:prstGeom>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4"/>
          <p:cNvSpPr txBox="1">
            <a:spLocks noGrp="1"/>
          </p:cNvSpPr>
          <p:nvPr>
            <p:ph type="ctrTitle"/>
          </p:nvPr>
        </p:nvSpPr>
        <p:spPr>
          <a:xfrm>
            <a:off x="262050" y="177875"/>
            <a:ext cx="8520600" cy="4514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1800" b="1" dirty="0">
                <a:solidFill>
                  <a:schemeClr val="lt1"/>
                </a:solidFill>
                <a:latin typeface="Nunito Light"/>
                <a:ea typeface="Nunito Light"/>
                <a:cs typeface="Nunito Light"/>
                <a:sym typeface="Nunito Light"/>
              </a:rPr>
              <a:t>Continuation: What times and days should we be running services?</a:t>
            </a: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66" name="Google Shape;166;p34"/>
          <p:cNvSpPr txBox="1">
            <a:spLocks noGrp="1"/>
          </p:cNvSpPr>
          <p:nvPr>
            <p:ph type="ctrTitle"/>
          </p:nvPr>
        </p:nvSpPr>
        <p:spPr>
          <a:xfrm>
            <a:off x="329050" y="735806"/>
            <a:ext cx="8257738" cy="44076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FFFFFF"/>
                </a:solidFill>
                <a:latin typeface="Nunito Light"/>
                <a:ea typeface="Nunito Light"/>
                <a:cs typeface="Nunito Light"/>
                <a:sym typeface="Nunito Light"/>
              </a:rPr>
              <a:t>What times throughout the day experience relatively higher volumes of ride pick-ups?  The line graph below shows the times throughout the day where there are high pickup volumes: 1800h to 2000h ( 6pm to 8pm)</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Chart, line chart&#10;&#10;Description automatically generated">
            <a:extLst>
              <a:ext uri="{FF2B5EF4-FFF2-40B4-BE49-F238E27FC236}">
                <a16:creationId xmlns:a16="http://schemas.microsoft.com/office/drawing/2014/main" id="{DA148CF0-1652-41BF-9687-1EB05B7E8CDA}"/>
              </a:ext>
            </a:extLst>
          </p:cNvPr>
          <p:cNvPicPr>
            <a:picLocks noChangeAspect="1"/>
          </p:cNvPicPr>
          <p:nvPr/>
        </p:nvPicPr>
        <p:blipFill>
          <a:blip r:embed="rId3"/>
          <a:stretch>
            <a:fillRect/>
          </a:stretch>
        </p:blipFill>
        <p:spPr>
          <a:xfrm>
            <a:off x="453583" y="1222299"/>
            <a:ext cx="4004336" cy="3786188"/>
          </a:xfrm>
          <a:prstGeom prst="rect">
            <a:avLst/>
          </a:prstGeom>
        </p:spPr>
      </p:pic>
      <p:pic>
        <p:nvPicPr>
          <p:cNvPr id="5" name="Picture 4" descr="Chart, line chart&#10;&#10;Description automatically generated">
            <a:extLst>
              <a:ext uri="{FF2B5EF4-FFF2-40B4-BE49-F238E27FC236}">
                <a16:creationId xmlns:a16="http://schemas.microsoft.com/office/drawing/2014/main" id="{5394433A-AFF2-436A-8183-8052A3DB500C}"/>
              </a:ext>
            </a:extLst>
          </p:cNvPr>
          <p:cNvPicPr>
            <a:picLocks noChangeAspect="1"/>
          </p:cNvPicPr>
          <p:nvPr/>
        </p:nvPicPr>
        <p:blipFill>
          <a:blip r:embed="rId4"/>
          <a:stretch>
            <a:fillRect/>
          </a:stretch>
        </p:blipFill>
        <p:spPr>
          <a:xfrm>
            <a:off x="4686082" y="1222299"/>
            <a:ext cx="4293611" cy="3813994"/>
          </a:xfrm>
          <a:prstGeom prst="rect">
            <a:avLst/>
          </a:prstGeom>
        </p:spPr>
      </p:pic>
    </p:spTree>
    <p:extLst>
      <p:ext uri="{BB962C8B-B14F-4D97-AF65-F5344CB8AC3E}">
        <p14:creationId xmlns:p14="http://schemas.microsoft.com/office/powerpoint/2010/main" val="199936174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32"/>
          <p:cNvSpPr txBox="1">
            <a:spLocks noGrp="1"/>
          </p:cNvSpPr>
          <p:nvPr>
            <p:ph type="ctrTitle"/>
          </p:nvPr>
        </p:nvSpPr>
        <p:spPr>
          <a:xfrm>
            <a:off x="262050" y="177875"/>
            <a:ext cx="8520600" cy="4936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dirty="0">
                <a:solidFill>
                  <a:schemeClr val="bg1"/>
                </a:solidFill>
                <a:latin typeface="Nunito Light"/>
                <a:ea typeface="Nunito Light"/>
                <a:cs typeface="Nunito Light"/>
                <a:sym typeface="Nunito Light"/>
              </a:rPr>
              <a:t>How many pick-up / drop-off nodes should we have? This could be answered by the previous data gathered (see below)  Since Midtown Manhattan is at the centre that could be 1 pickup node, plus the 2 airports , manhattan and tribeca : THAT’S A TOTAL of 5 Pickup Nodes ( 1.Mid manhattan 2. JFK 3. LaGuardia 4. Manahattan 5. Tribeca</a:t>
            </a:r>
            <a:br>
              <a:rPr lang="en" sz="1200" b="1" dirty="0">
                <a:solidFill>
                  <a:schemeClr val="lt1"/>
                </a:solidFill>
                <a:latin typeface="Nunito Light"/>
                <a:ea typeface="Nunito Light"/>
                <a:cs typeface="Nunito Light"/>
                <a:sym typeface="Nunito Light"/>
              </a:rPr>
            </a:br>
            <a:r>
              <a:rPr lang="en" sz="1200" b="1" dirty="0">
                <a:solidFill>
                  <a:schemeClr val="lt1"/>
                </a:solidFill>
                <a:latin typeface="Nunito Light"/>
                <a:ea typeface="Nunito Light"/>
                <a:cs typeface="Nunito Light"/>
                <a:sym typeface="Nunito Light"/>
              </a:rPr>
              <a:t> – </a:t>
            </a:r>
            <a:r>
              <a:rPr lang="en" sz="1200" b="1" dirty="0">
                <a:solidFill>
                  <a:srgbClr val="FFFFFF"/>
                </a:solidFill>
                <a:latin typeface="Nunito Light"/>
                <a:ea typeface="Nunito Light"/>
                <a:cs typeface="Nunito Light"/>
                <a:sym typeface="Nunito Light"/>
              </a:rPr>
              <a:t>highest distance-to-duration ratios based on pickups </a:t>
            </a:r>
            <a:endParaRPr sz="1200" b="1"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r>
              <a:rPr lang="en-CA" sz="1000" dirty="0">
                <a:solidFill>
                  <a:srgbClr val="FFFFFF"/>
                </a:solidFill>
                <a:latin typeface="Nunito Light"/>
                <a:ea typeface="Nunito Light"/>
                <a:cs typeface="Nunito Light"/>
                <a:sym typeface="Nunito Light"/>
              </a:rPr>
              <a:t>From this image, we can see that the highest densities of distance to duration pickups are: Hell’s kitchen, Upper East Side, Yorkville, Midtown Manhattan, Lincoln Square, Meatpacking District, Kip’s Bay, SOHO, Tribeca and Battery Park City . Also included are LGA </a:t>
            </a:r>
            <a:r>
              <a:rPr lang="en-CA" sz="1100" dirty="0">
                <a:solidFill>
                  <a:srgbClr val="FFFFFF"/>
                </a:solidFill>
                <a:latin typeface="Nunito Light"/>
                <a:ea typeface="Nunito Light"/>
                <a:cs typeface="Nunito Light"/>
                <a:sym typeface="Nunito Light"/>
              </a:rPr>
              <a:t>and JFK Airports</a:t>
            </a: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55" name="Google Shape;155;p32"/>
          <p:cNvSpPr txBox="1">
            <a:spLocks noGrp="1"/>
          </p:cNvSpPr>
          <p:nvPr>
            <p:ph type="ctrTitle"/>
          </p:nvPr>
        </p:nvSpPr>
        <p:spPr>
          <a:xfrm>
            <a:off x="329050" y="1235869"/>
            <a:ext cx="8314888" cy="38504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Map&#10;&#10;Description automatically generated">
            <a:extLst>
              <a:ext uri="{FF2B5EF4-FFF2-40B4-BE49-F238E27FC236}">
                <a16:creationId xmlns:a16="http://schemas.microsoft.com/office/drawing/2014/main" id="{A7B78070-53BB-4014-93A8-A297C922F7C7}"/>
              </a:ext>
            </a:extLst>
          </p:cNvPr>
          <p:cNvPicPr>
            <a:picLocks noChangeAspect="1"/>
          </p:cNvPicPr>
          <p:nvPr/>
        </p:nvPicPr>
        <p:blipFill>
          <a:blip r:embed="rId3"/>
          <a:stretch>
            <a:fillRect/>
          </a:stretch>
        </p:blipFill>
        <p:spPr>
          <a:xfrm>
            <a:off x="329050" y="1700213"/>
            <a:ext cx="5897723" cy="3386136"/>
          </a:xfrm>
          <a:prstGeom prst="rect">
            <a:avLst/>
          </a:prstGeom>
        </p:spPr>
      </p:pic>
    </p:spTree>
    <p:extLst>
      <p:ext uri="{BB962C8B-B14F-4D97-AF65-F5344CB8AC3E}">
        <p14:creationId xmlns:p14="http://schemas.microsoft.com/office/powerpoint/2010/main" val="375606675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4"/>
          <p:cNvSpPr txBox="1">
            <a:spLocks noGrp="1"/>
          </p:cNvSpPr>
          <p:nvPr>
            <p:ph type="ctrTitle"/>
          </p:nvPr>
        </p:nvSpPr>
        <p:spPr>
          <a:xfrm>
            <a:off x="262050" y="177875"/>
            <a:ext cx="8520600" cy="32933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166" name="Google Shape;166;p34"/>
          <p:cNvSpPr txBox="1">
            <a:spLocks noGrp="1"/>
          </p:cNvSpPr>
          <p:nvPr>
            <p:ph type="ctrTitle"/>
          </p:nvPr>
        </p:nvSpPr>
        <p:spPr>
          <a:xfrm>
            <a:off x="262050" y="642938"/>
            <a:ext cx="8939100" cy="45005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
        <p:nvSpPr>
          <p:cNvPr id="2" name="TextBox 1">
            <a:extLst>
              <a:ext uri="{FF2B5EF4-FFF2-40B4-BE49-F238E27FC236}">
                <a16:creationId xmlns:a16="http://schemas.microsoft.com/office/drawing/2014/main" id="{EFEB420E-CC7E-497A-82D7-25FBD934FE52}"/>
              </a:ext>
            </a:extLst>
          </p:cNvPr>
          <p:cNvSpPr txBox="1"/>
          <p:nvPr/>
        </p:nvSpPr>
        <p:spPr>
          <a:xfrm>
            <a:off x="514351" y="421184"/>
            <a:ext cx="7772399" cy="4632037"/>
          </a:xfrm>
          <a:prstGeom prst="rect">
            <a:avLst/>
          </a:prstGeom>
          <a:noFill/>
        </p:spPr>
        <p:txBody>
          <a:bodyPr wrap="square" rtlCol="0">
            <a:spAutoFit/>
          </a:bodyPr>
          <a:lstStyle/>
          <a:p>
            <a:pPr marL="457200" lvl="0" indent="-342900" algn="l" rtl="0">
              <a:spcBef>
                <a:spcPts val="0"/>
              </a:spcBef>
              <a:spcAft>
                <a:spcPts val="0"/>
              </a:spcAft>
              <a:buClr>
                <a:srgbClr val="434343"/>
              </a:buClr>
              <a:buSzPts val="1800"/>
              <a:buFont typeface="Nunito Light"/>
              <a:buChar char="●"/>
            </a:pPr>
            <a:r>
              <a:rPr lang="en-US" sz="1400" dirty="0">
                <a:solidFill>
                  <a:srgbClr val="434343"/>
                </a:solidFill>
                <a:latin typeface="Nunito Light"/>
                <a:ea typeface="Nunito Light"/>
                <a:cs typeface="Nunito Light"/>
                <a:sym typeface="Nunito Light"/>
              </a:rPr>
              <a:t>Should we initially use copters or homegrown hardware?</a:t>
            </a:r>
            <a:br>
              <a:rPr lang="en-US" sz="1400" dirty="0">
                <a:solidFill>
                  <a:srgbClr val="434343"/>
                </a:solidFill>
                <a:latin typeface="Nunito Light"/>
                <a:ea typeface="Nunito Light"/>
                <a:cs typeface="Nunito Light"/>
                <a:sym typeface="Nunito Light"/>
              </a:rPr>
            </a:br>
            <a:br>
              <a:rPr lang="en-US" sz="1400" dirty="0">
                <a:solidFill>
                  <a:srgbClr val="434343"/>
                </a:solidFill>
                <a:latin typeface="Nunito Light"/>
                <a:ea typeface="Nunito Light"/>
                <a:cs typeface="Nunito Light"/>
                <a:sym typeface="Nunito Light"/>
              </a:rPr>
            </a:br>
            <a:r>
              <a:rPr lang="en-US" sz="1200" dirty="0">
                <a:solidFill>
                  <a:srgbClr val="434343"/>
                </a:solidFill>
                <a:latin typeface="Nunito Light"/>
                <a:ea typeface="Nunito Light"/>
                <a:cs typeface="Nunito Light"/>
                <a:sym typeface="Nunito Light"/>
              </a:rPr>
              <a:t>I would suggest further research by experts on mechanical, electrical and automotive experts. </a:t>
            </a:r>
          </a:p>
          <a:p>
            <a:pPr marL="114300" lvl="0" algn="l" rtl="0">
              <a:spcBef>
                <a:spcPts val="0"/>
              </a:spcBef>
              <a:spcAft>
                <a:spcPts val="0"/>
              </a:spcAft>
              <a:buClr>
                <a:srgbClr val="434343"/>
              </a:buClr>
              <a:buSzPts val="1800"/>
            </a:pPr>
            <a:r>
              <a:rPr lang="en-US" sz="1200" dirty="0">
                <a:solidFill>
                  <a:srgbClr val="434343"/>
                </a:solidFill>
                <a:latin typeface="Nunito Light"/>
                <a:ea typeface="Nunito Light"/>
                <a:cs typeface="Nunito Light"/>
                <a:sym typeface="Nunito Light"/>
              </a:rPr>
              <a:t>If I am to hypothesize on this, I would say that it could be a combination of both. Normally, new technologies and services like ours would not have an exact data on flying taxi services. </a:t>
            </a:r>
            <a:br>
              <a:rPr lang="en-US" sz="1400" dirty="0">
                <a:solidFill>
                  <a:srgbClr val="434343"/>
                </a:solidFill>
                <a:latin typeface="Nunito Light"/>
                <a:ea typeface="Nunito Light"/>
                <a:cs typeface="Nunito Light"/>
                <a:sym typeface="Nunito Light"/>
              </a:rPr>
            </a:br>
            <a:br>
              <a:rPr lang="en-US" sz="1400" dirty="0">
                <a:solidFill>
                  <a:srgbClr val="434343"/>
                </a:solidFill>
                <a:latin typeface="Nunito Light"/>
                <a:ea typeface="Nunito Light"/>
                <a:cs typeface="Nunito Light"/>
                <a:sym typeface="Nunito Light"/>
              </a:rPr>
            </a:br>
            <a:r>
              <a:rPr lang="en-US" sz="1400" dirty="0">
                <a:solidFill>
                  <a:srgbClr val="434343"/>
                </a:solidFill>
                <a:latin typeface="Nunito Light"/>
                <a:ea typeface="Nunito Light"/>
                <a:cs typeface="Nunito Light"/>
                <a:sym typeface="Nunito Light"/>
              </a:rPr>
              <a:t> </a:t>
            </a:r>
          </a:p>
          <a:p>
            <a:pPr marL="457200" lvl="0" indent="-342900" algn="l" rtl="0">
              <a:spcBef>
                <a:spcPts val="0"/>
              </a:spcBef>
              <a:spcAft>
                <a:spcPts val="0"/>
              </a:spcAft>
              <a:buClr>
                <a:srgbClr val="434343"/>
              </a:buClr>
              <a:buSzPts val="1800"/>
              <a:buFont typeface="Nunito Light"/>
              <a:buChar char="●"/>
            </a:pPr>
            <a:r>
              <a:rPr lang="en-US" sz="1400" dirty="0">
                <a:solidFill>
                  <a:srgbClr val="434343"/>
                </a:solidFill>
                <a:latin typeface="Nunito Light"/>
                <a:ea typeface="Nunito Light"/>
                <a:cs typeface="Nunito Light"/>
                <a:sym typeface="Nunito Light"/>
              </a:rPr>
              <a:t>Should the pricing be fixed or dynamic? At what rates?</a:t>
            </a:r>
          </a:p>
          <a:p>
            <a:pPr marL="457200" lvl="0" indent="-342900" algn="l" rtl="0">
              <a:spcBef>
                <a:spcPts val="0"/>
              </a:spcBef>
              <a:spcAft>
                <a:spcPts val="0"/>
              </a:spcAft>
              <a:buClr>
                <a:srgbClr val="434343"/>
              </a:buClr>
              <a:buSzPts val="1800"/>
              <a:buFont typeface="Nunito Light"/>
              <a:buChar char="●"/>
            </a:pPr>
            <a:endParaRPr lang="en-US" sz="14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US" sz="1100" dirty="0">
                <a:solidFill>
                  <a:srgbClr val="434343"/>
                </a:solidFill>
                <a:latin typeface="Nunito Light"/>
                <a:ea typeface="Nunito Light"/>
                <a:cs typeface="Nunito Light"/>
                <a:sym typeface="Nunito Light"/>
              </a:rPr>
              <a:t>PRICE = (2.5 + (1.56*[DISTANCE]*1.61)+([DURATION]/3600)*30)</a:t>
            </a:r>
            <a:br>
              <a:rPr lang="en-US" sz="1100" dirty="0">
                <a:solidFill>
                  <a:srgbClr val="434343"/>
                </a:solidFill>
                <a:latin typeface="Nunito Light"/>
                <a:ea typeface="Nunito Light"/>
                <a:cs typeface="Nunito Light"/>
                <a:sym typeface="Nunito Light"/>
              </a:rPr>
            </a:br>
            <a:r>
              <a:rPr lang="en-US" sz="1100" dirty="0" err="1">
                <a:solidFill>
                  <a:srgbClr val="434343"/>
                </a:solidFill>
                <a:latin typeface="Nunito Light"/>
                <a:ea typeface="Nunito Light"/>
                <a:cs typeface="Nunito Light"/>
                <a:sym typeface="Nunito Light"/>
              </a:rPr>
              <a:t>a.Average</a:t>
            </a:r>
            <a:r>
              <a:rPr lang="en-US" sz="1100" dirty="0">
                <a:solidFill>
                  <a:srgbClr val="434343"/>
                </a:solidFill>
                <a:latin typeface="Nunito Light"/>
                <a:ea typeface="Nunito Light"/>
                <a:cs typeface="Nunito Light"/>
                <a:sym typeface="Nunito Light"/>
              </a:rPr>
              <a:t> = $ 6.968</a:t>
            </a:r>
            <a:br>
              <a:rPr lang="en-US" sz="1100" dirty="0">
                <a:solidFill>
                  <a:srgbClr val="434343"/>
                </a:solidFill>
                <a:latin typeface="Nunito Light"/>
                <a:ea typeface="Nunito Light"/>
                <a:cs typeface="Nunito Light"/>
                <a:sym typeface="Nunito Light"/>
              </a:rPr>
            </a:br>
            <a:r>
              <a:rPr lang="en-US" sz="1100" dirty="0">
                <a:solidFill>
                  <a:srgbClr val="434343"/>
                </a:solidFill>
                <a:latin typeface="Nunito Light"/>
                <a:ea typeface="Nunito Light"/>
                <a:cs typeface="Nunito Light"/>
                <a:sym typeface="Nunito Light"/>
              </a:rPr>
              <a:t>b. Median = $ 5.408</a:t>
            </a:r>
            <a:br>
              <a:rPr lang="en-US" sz="1100" dirty="0">
                <a:solidFill>
                  <a:srgbClr val="434343"/>
                </a:solidFill>
                <a:latin typeface="Nunito Light"/>
                <a:ea typeface="Nunito Light"/>
                <a:cs typeface="Nunito Light"/>
                <a:sym typeface="Nunito Light"/>
              </a:rPr>
            </a:br>
            <a:r>
              <a:rPr lang="en-US" sz="1100" dirty="0">
                <a:solidFill>
                  <a:srgbClr val="434343"/>
                </a:solidFill>
                <a:latin typeface="Nunito Light"/>
                <a:ea typeface="Nunito Light"/>
                <a:cs typeface="Nunito Light"/>
                <a:sym typeface="Nunito Light"/>
              </a:rPr>
              <a:t>c.1</a:t>
            </a:r>
            <a:r>
              <a:rPr lang="en-US" sz="1100" baseline="30000" dirty="0">
                <a:solidFill>
                  <a:srgbClr val="434343"/>
                </a:solidFill>
                <a:latin typeface="Nunito Light"/>
                <a:ea typeface="Nunito Light"/>
                <a:cs typeface="Nunito Light"/>
                <a:sym typeface="Nunito Light"/>
              </a:rPr>
              <a:t>st</a:t>
            </a:r>
            <a:r>
              <a:rPr lang="en-US" sz="1100" dirty="0">
                <a:solidFill>
                  <a:srgbClr val="434343"/>
                </a:solidFill>
                <a:latin typeface="Nunito Light"/>
                <a:ea typeface="Nunito Light"/>
                <a:cs typeface="Nunito Light"/>
                <a:sym typeface="Nunito Light"/>
              </a:rPr>
              <a:t> Std Dev = $16.72</a:t>
            </a:r>
            <a:br>
              <a:rPr lang="en-US" sz="1100" dirty="0">
                <a:solidFill>
                  <a:srgbClr val="434343"/>
                </a:solidFill>
                <a:latin typeface="Nunito Light"/>
                <a:ea typeface="Nunito Light"/>
                <a:cs typeface="Nunito Light"/>
                <a:sym typeface="Nunito Light"/>
              </a:rPr>
            </a:br>
            <a:r>
              <a:rPr lang="en-US" sz="1100" dirty="0">
                <a:solidFill>
                  <a:srgbClr val="434343"/>
                </a:solidFill>
                <a:latin typeface="Nunito Light"/>
                <a:ea typeface="Nunito Light"/>
                <a:cs typeface="Nunito Light"/>
                <a:sym typeface="Nunito Light"/>
              </a:rPr>
              <a:t>d. 2</a:t>
            </a:r>
            <a:r>
              <a:rPr lang="en-US" sz="1100" baseline="30000" dirty="0">
                <a:solidFill>
                  <a:srgbClr val="434343"/>
                </a:solidFill>
                <a:latin typeface="Nunito Light"/>
                <a:ea typeface="Nunito Light"/>
                <a:cs typeface="Nunito Light"/>
                <a:sym typeface="Nunito Light"/>
              </a:rPr>
              <a:t>nd</a:t>
            </a:r>
            <a:r>
              <a:rPr lang="en-US" sz="1100" dirty="0">
                <a:solidFill>
                  <a:srgbClr val="434343"/>
                </a:solidFill>
                <a:latin typeface="Nunito Light"/>
                <a:ea typeface="Nunito Light"/>
                <a:cs typeface="Nunito Light"/>
                <a:sym typeface="Nunito Light"/>
              </a:rPr>
              <a:t> Std Dev = $33.44</a:t>
            </a:r>
            <a:endParaRPr lang="en-US" sz="1100" b="1" dirty="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US" sz="1100" dirty="0">
                <a:solidFill>
                  <a:srgbClr val="434343"/>
                </a:solidFill>
                <a:latin typeface="Nunito Light"/>
                <a:ea typeface="Nunito Light"/>
                <a:cs typeface="Nunito Light"/>
                <a:sym typeface="Nunito Light"/>
              </a:rPr>
              <a:t>** Explanation : Basic Taxi fee between $2.5 to 3.00 ; km price is $.156 , standing &amp; waiting times is $30.00 per hour, there are 3600 secs in hour ( calculation was derived from 1 of the answers in our forums)</a:t>
            </a:r>
          </a:p>
          <a:p>
            <a:pPr marL="457200" lvl="0" indent="-342900" algn="l" rtl="0">
              <a:spcBef>
                <a:spcPts val="0"/>
              </a:spcBef>
              <a:spcAft>
                <a:spcPts val="0"/>
              </a:spcAft>
              <a:buClr>
                <a:srgbClr val="434343"/>
              </a:buClr>
              <a:buSzPts val="1800"/>
              <a:buFont typeface="Nunito Light"/>
              <a:buChar char="●"/>
            </a:pPr>
            <a:endParaRPr lang="en-US" dirty="0"/>
          </a:p>
          <a:p>
            <a:pPr marL="114300" lvl="0" algn="l" rtl="0">
              <a:spcBef>
                <a:spcPts val="0"/>
              </a:spcBef>
              <a:spcAft>
                <a:spcPts val="0"/>
              </a:spcAft>
              <a:buClr>
                <a:srgbClr val="434343"/>
              </a:buClr>
              <a:buSzPts val="1800"/>
            </a:pPr>
            <a:r>
              <a:rPr lang="en-US" dirty="0"/>
              <a:t>**based on the above calculation which was derived from midterms, I would highly suggest to start at fixed price. This is somewhat similar to what Uber did. We have to make sure that the target audience is highly familiar with our services &amp; pricing at first. I’d say let’s start with: </a:t>
            </a:r>
          </a:p>
          <a:p>
            <a:pPr marL="114300" lvl="0" algn="l" rtl="0">
              <a:spcBef>
                <a:spcPts val="0"/>
              </a:spcBef>
              <a:spcAft>
                <a:spcPts val="0"/>
              </a:spcAft>
              <a:buClr>
                <a:srgbClr val="434343"/>
              </a:buClr>
              <a:buSzPts val="1800"/>
            </a:pPr>
            <a:r>
              <a:rPr lang="en-US" b="0" i="0" dirty="0">
                <a:solidFill>
                  <a:srgbClr val="202124"/>
                </a:solidFill>
                <a:effectLst/>
                <a:latin typeface="arial" panose="020B0604020202020204" pitchFamily="34" charset="0"/>
              </a:rPr>
              <a:t>How much is the </a:t>
            </a:r>
            <a:r>
              <a:rPr lang="en-US" b="1" i="0" dirty="0">
                <a:solidFill>
                  <a:srgbClr val="202124"/>
                </a:solidFill>
                <a:effectLst/>
                <a:latin typeface="arial" panose="020B0604020202020204" pitchFamily="34" charset="0"/>
              </a:rPr>
              <a:t>taxi fare in New York City</a:t>
            </a:r>
            <a:r>
              <a:rPr lang="en-US" b="0" i="0" dirty="0">
                <a:solidFill>
                  <a:srgbClr val="202124"/>
                </a:solidFill>
                <a:effectLst/>
                <a:latin typeface="arial" panose="020B0604020202020204" pitchFamily="34" charset="0"/>
              </a:rPr>
              <a:t>? The basic fee is $2.50, the kilometer price is $1.56. For standing and waiting time, $30.00 is charged per hour.</a:t>
            </a:r>
            <a:endParaRPr lang="en-US" dirty="0"/>
          </a:p>
          <a:p>
            <a:pPr marL="114300" lvl="0" algn="l" rtl="0">
              <a:spcBef>
                <a:spcPts val="0"/>
              </a:spcBef>
              <a:spcAft>
                <a:spcPts val="0"/>
              </a:spcAft>
              <a:buClr>
                <a:srgbClr val="434343"/>
              </a:buClr>
              <a:buSzPts val="1800"/>
            </a:pPr>
            <a:endParaRPr lang="en-US" dirty="0"/>
          </a:p>
        </p:txBody>
      </p:sp>
    </p:spTree>
    <p:extLst>
      <p:ext uri="{BB962C8B-B14F-4D97-AF65-F5344CB8AC3E}">
        <p14:creationId xmlns:p14="http://schemas.microsoft.com/office/powerpoint/2010/main" val="43390688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50"/>
        <p:cNvGrpSpPr/>
        <p:nvPr/>
      </p:nvGrpSpPr>
      <p:grpSpPr>
        <a:xfrm>
          <a:off x="0" y="0"/>
          <a:ext cx="0" cy="0"/>
          <a:chOff x="0" y="0"/>
          <a:chExt cx="0" cy="0"/>
        </a:xfrm>
      </p:grpSpPr>
      <p:sp>
        <p:nvSpPr>
          <p:cNvPr id="251" name="Google Shape;251;p50"/>
          <p:cNvSpPr txBox="1">
            <a:spLocks noGrp="1"/>
          </p:cNvSpPr>
          <p:nvPr>
            <p:ph type="ctrTitle"/>
          </p:nvPr>
        </p:nvSpPr>
        <p:spPr>
          <a:xfrm>
            <a:off x="348925" y="2298625"/>
            <a:ext cx="7532700" cy="68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434343"/>
                </a:solidFill>
                <a:latin typeface="Nunito Light"/>
                <a:ea typeface="Nunito Light"/>
                <a:cs typeface="Nunito Light"/>
                <a:sym typeface="Nunito Light"/>
              </a:rPr>
              <a:t>Determine the MVP sample size &amp; time period allotted estimated to come to a conclusion on your hypotheses. </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83"/>
        <p:cNvGrpSpPr/>
        <p:nvPr/>
      </p:nvGrpSpPr>
      <p:grpSpPr>
        <a:xfrm>
          <a:off x="0" y="0"/>
          <a:ext cx="0" cy="0"/>
          <a:chOff x="0" y="0"/>
          <a:chExt cx="0" cy="0"/>
        </a:xfrm>
      </p:grpSpPr>
      <p:sp>
        <p:nvSpPr>
          <p:cNvPr id="84" name="Google Shape;84;p19"/>
          <p:cNvSpPr txBox="1">
            <a:spLocks noGrp="1"/>
          </p:cNvSpPr>
          <p:nvPr>
            <p:ph type="ctrTitle"/>
          </p:nvPr>
        </p:nvSpPr>
        <p:spPr>
          <a:xfrm>
            <a:off x="341975" y="1656600"/>
            <a:ext cx="7532700" cy="183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FFFFFF"/>
                </a:solidFill>
                <a:latin typeface="Nunito Light"/>
                <a:ea typeface="Nunito Light"/>
                <a:cs typeface="Nunito Light"/>
                <a:sym typeface="Nunito Light"/>
              </a:rPr>
              <a:t>Back to the basics of product management, identify your customer and their pain points:</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What are taxis used for? </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What are the characteristics of the users that leverage them?</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What are existing pain points with taxis?</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What are the existing pain points with digital ride-sharing services?</a:t>
            </a: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55"/>
        <p:cNvGrpSpPr/>
        <p:nvPr/>
      </p:nvGrpSpPr>
      <p:grpSpPr>
        <a:xfrm>
          <a:off x="0" y="0"/>
          <a:ext cx="0" cy="0"/>
          <a:chOff x="0" y="0"/>
          <a:chExt cx="0" cy="0"/>
        </a:xfrm>
      </p:grpSpPr>
      <p:sp>
        <p:nvSpPr>
          <p:cNvPr id="256" name="Google Shape;256;p51"/>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rgbClr val="434343"/>
                </a:solidFill>
                <a:latin typeface="Nunito Light"/>
                <a:ea typeface="Nunito Light"/>
                <a:cs typeface="Nunito Light"/>
                <a:sym typeface="Nunito Light"/>
              </a:rPr>
              <a:t>Answer Slide –MVP Alloted Sample Size</a:t>
            </a:r>
            <a:endParaRPr sz="36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CA" sz="1600" dirty="0">
                <a:solidFill>
                  <a:srgbClr val="434343"/>
                </a:solidFill>
                <a:latin typeface="Nunito Light"/>
                <a:ea typeface="Nunito Light"/>
                <a:cs typeface="Nunito Light"/>
                <a:sym typeface="Nunito Light"/>
              </a:rPr>
              <a:t>The entire sample size definitely presented a good data set that gave enough insights. All the insights which ranges from numerical to spatial, from spreadsheets to qualitative data use din user research, the sample size for NYC was enough.</a:t>
            </a: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r>
              <a:rPr lang="en-CA" sz="1600" dirty="0">
                <a:solidFill>
                  <a:srgbClr val="434343"/>
                </a:solidFill>
                <a:latin typeface="Nunito Light"/>
                <a:ea typeface="Nunito Light"/>
                <a:cs typeface="Nunito Light"/>
                <a:sym typeface="Nunito Light"/>
              </a:rPr>
              <a:t>I would also give a resounding YES to the period allotted. Although a much longer time would have been preferred, based on the quantitative &amp; qualitative data gathered, it was enough of a time period.  </a:t>
            </a: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r>
              <a:rPr lang="en-CA" sz="1600" dirty="0">
                <a:solidFill>
                  <a:srgbClr val="434343"/>
                </a:solidFill>
                <a:latin typeface="Nunito Light"/>
                <a:ea typeface="Nunito Light"/>
                <a:cs typeface="Nunito Light"/>
                <a:sym typeface="Nunito Light"/>
              </a:rPr>
              <a:t>Based on our data, both taxi data set and user research data set proves that we have a well presented data set in order to study the target audience.</a:t>
            </a:r>
            <a:endParaRPr sz="16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257" name="Google Shape;257;p51"/>
          <p:cNvSpPr txBox="1">
            <a:spLocks noGrp="1"/>
          </p:cNvSpPr>
          <p:nvPr>
            <p:ph type="ctrTitle"/>
          </p:nvPr>
        </p:nvSpPr>
        <p:spPr>
          <a:xfrm>
            <a:off x="329050" y="1035843"/>
            <a:ext cx="7532700" cy="356473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434343"/>
                </a:solidFill>
                <a:latin typeface="Nunito Light"/>
                <a:ea typeface="Nunito Light"/>
                <a:cs typeface="Nunito Light"/>
                <a:sym typeface="Nunito Light"/>
              </a:rPr>
              <a:t>YES!</a:t>
            </a: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55"/>
        <p:cNvGrpSpPr/>
        <p:nvPr/>
      </p:nvGrpSpPr>
      <p:grpSpPr>
        <a:xfrm>
          <a:off x="0" y="0"/>
          <a:ext cx="0" cy="0"/>
          <a:chOff x="0" y="0"/>
          <a:chExt cx="0" cy="0"/>
        </a:xfrm>
      </p:grpSpPr>
      <p:sp>
        <p:nvSpPr>
          <p:cNvPr id="256" name="Google Shape;256;p51"/>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rgbClr val="434343"/>
                </a:solidFill>
                <a:latin typeface="Nunito Light"/>
                <a:ea typeface="Nunito Light"/>
                <a:cs typeface="Nunito Light"/>
                <a:sym typeface="Nunito Light"/>
              </a:rPr>
              <a:t>Answer Slide – Sample Size Analyzed By Optimizely </a:t>
            </a:r>
            <a:endParaRPr sz="24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257" name="Google Shape;257;p51"/>
          <p:cNvSpPr txBox="1">
            <a:spLocks noGrp="1"/>
          </p:cNvSpPr>
          <p:nvPr>
            <p:ph type="ctrTitle"/>
          </p:nvPr>
        </p:nvSpPr>
        <p:spPr>
          <a:xfrm>
            <a:off x="329050" y="815075"/>
            <a:ext cx="7532700" cy="378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r>
              <a:rPr lang="en-CA" sz="1200" dirty="0">
                <a:solidFill>
                  <a:srgbClr val="434343"/>
                </a:solidFill>
                <a:latin typeface="Nunito Light"/>
                <a:ea typeface="Nunito Light"/>
                <a:cs typeface="Nunito Light"/>
                <a:sym typeface="Nunito Light"/>
              </a:rPr>
              <a:t>The above data shows 2 possibilities within our sample size. The 1</a:t>
            </a:r>
            <a:r>
              <a:rPr lang="en-CA" sz="1200" baseline="30000" dirty="0">
                <a:solidFill>
                  <a:srgbClr val="434343"/>
                </a:solidFill>
                <a:latin typeface="Nunito Light"/>
                <a:ea typeface="Nunito Light"/>
                <a:cs typeface="Nunito Light"/>
                <a:sym typeface="Nunito Light"/>
              </a:rPr>
              <a:t>st</a:t>
            </a:r>
            <a:r>
              <a:rPr lang="en-CA" sz="1200" dirty="0">
                <a:solidFill>
                  <a:srgbClr val="434343"/>
                </a:solidFill>
                <a:latin typeface="Nunito Light"/>
                <a:ea typeface="Nunito Light"/>
                <a:cs typeface="Nunito Light"/>
                <a:sym typeface="Nunito Light"/>
              </a:rPr>
              <a:t> has a baseline conversion rate of 33% , having 26 % of probable detectable effect. Our sample size here is 240.  </a:t>
            </a:r>
            <a:br>
              <a:rPr lang="en-CA" sz="1200" dirty="0">
                <a:solidFill>
                  <a:srgbClr val="434343"/>
                </a:solidFill>
                <a:latin typeface="Nunito Light"/>
                <a:ea typeface="Nunito Light"/>
                <a:cs typeface="Nunito Light"/>
                <a:sym typeface="Nunito Light"/>
              </a:rPr>
            </a:br>
            <a:br>
              <a:rPr lang="en-CA" sz="1200" dirty="0">
                <a:solidFill>
                  <a:srgbClr val="434343"/>
                </a:solidFill>
                <a:latin typeface="Nunito Light"/>
                <a:ea typeface="Nunito Light"/>
                <a:cs typeface="Nunito Light"/>
                <a:sym typeface="Nunito Light"/>
              </a:rPr>
            </a:br>
            <a:r>
              <a:rPr lang="en-CA" sz="1200" dirty="0">
                <a:solidFill>
                  <a:srgbClr val="434343"/>
                </a:solidFill>
                <a:latin typeface="Nunito Light"/>
                <a:ea typeface="Nunito Light"/>
                <a:cs typeface="Nunito Light"/>
                <a:sym typeface="Nunito Light"/>
              </a:rPr>
              <a:t>The 2</a:t>
            </a:r>
            <a:r>
              <a:rPr lang="en-CA" sz="1200" baseline="30000" dirty="0">
                <a:solidFill>
                  <a:srgbClr val="434343"/>
                </a:solidFill>
                <a:latin typeface="Nunito Light"/>
                <a:ea typeface="Nunito Light"/>
                <a:cs typeface="Nunito Light"/>
                <a:sym typeface="Nunito Light"/>
              </a:rPr>
              <a:t>nd</a:t>
            </a:r>
            <a:r>
              <a:rPr lang="en-CA" sz="1200" dirty="0">
                <a:solidFill>
                  <a:srgbClr val="434343"/>
                </a:solidFill>
                <a:latin typeface="Nunito Light"/>
                <a:ea typeface="Nunito Light"/>
                <a:cs typeface="Nunito Light"/>
                <a:sym typeface="Nunito Light"/>
              </a:rPr>
              <a:t> box shows a 40% conversion rate with a 31% minimum detectable effect. The sample size here is 120. </a:t>
            </a:r>
            <a:br>
              <a:rPr lang="en-CA" sz="1200" dirty="0">
                <a:solidFill>
                  <a:srgbClr val="434343"/>
                </a:solidFill>
                <a:latin typeface="Nunito Light"/>
                <a:ea typeface="Nunito Light"/>
                <a:cs typeface="Nunito Light"/>
                <a:sym typeface="Nunito Light"/>
              </a:rPr>
            </a:br>
            <a:br>
              <a:rPr lang="en-CA" sz="1200" dirty="0">
                <a:solidFill>
                  <a:srgbClr val="434343"/>
                </a:solidFill>
                <a:latin typeface="Nunito Light"/>
                <a:ea typeface="Nunito Light"/>
                <a:cs typeface="Nunito Light"/>
                <a:sym typeface="Nunito Light"/>
              </a:rPr>
            </a:br>
            <a:r>
              <a:rPr lang="en-CA" sz="1200" dirty="0">
                <a:solidFill>
                  <a:srgbClr val="434343"/>
                </a:solidFill>
                <a:latin typeface="Nunito Light"/>
                <a:ea typeface="Nunito Light"/>
                <a:cs typeface="Nunito Light"/>
                <a:sym typeface="Nunito Light"/>
              </a:rPr>
              <a:t>**The estimated time period for this entire experiment would be 5 months. </a:t>
            </a:r>
            <a:r>
              <a:rPr lang="en-CA" sz="1200">
                <a:solidFill>
                  <a:srgbClr val="434343"/>
                </a:solidFill>
                <a:latin typeface="Nunito Light"/>
                <a:ea typeface="Nunito Light"/>
                <a:cs typeface="Nunito Light"/>
                <a:sym typeface="Nunito Light"/>
              </a:rPr>
              <a:t>That would be 150+ days. </a:t>
            </a:r>
            <a:endParaRPr sz="1200" dirty="0">
              <a:solidFill>
                <a:srgbClr val="434343"/>
              </a:solidFill>
              <a:latin typeface="Nunito Light"/>
              <a:ea typeface="Nunito Light"/>
              <a:cs typeface="Nunito Light"/>
              <a:sym typeface="Nunito Light"/>
            </a:endParaRPr>
          </a:p>
        </p:txBody>
      </p:sp>
      <p:pic>
        <p:nvPicPr>
          <p:cNvPr id="3" name="Picture 2" descr="Graphical user interface, application&#10;&#10;Description automatically generated">
            <a:extLst>
              <a:ext uri="{FF2B5EF4-FFF2-40B4-BE49-F238E27FC236}">
                <a16:creationId xmlns:a16="http://schemas.microsoft.com/office/drawing/2014/main" id="{88BB1012-02B9-496A-9A9D-DD6531FC87FF}"/>
              </a:ext>
            </a:extLst>
          </p:cNvPr>
          <p:cNvPicPr>
            <a:picLocks noChangeAspect="1"/>
          </p:cNvPicPr>
          <p:nvPr/>
        </p:nvPicPr>
        <p:blipFill>
          <a:blip r:embed="rId3"/>
          <a:stretch>
            <a:fillRect/>
          </a:stretch>
        </p:blipFill>
        <p:spPr>
          <a:xfrm>
            <a:off x="361350" y="815075"/>
            <a:ext cx="2948297" cy="2196359"/>
          </a:xfrm>
          <a:prstGeom prst="rect">
            <a:avLst/>
          </a:prstGeom>
        </p:spPr>
      </p:pic>
      <p:pic>
        <p:nvPicPr>
          <p:cNvPr id="5" name="Picture 4" descr="Graphical user interface, text, application, email&#10;&#10;Description automatically generated">
            <a:extLst>
              <a:ext uri="{FF2B5EF4-FFF2-40B4-BE49-F238E27FC236}">
                <a16:creationId xmlns:a16="http://schemas.microsoft.com/office/drawing/2014/main" id="{CDBCA0B7-A254-499F-B44E-8DD84CB80A2A}"/>
              </a:ext>
            </a:extLst>
          </p:cNvPr>
          <p:cNvPicPr>
            <a:picLocks noChangeAspect="1"/>
          </p:cNvPicPr>
          <p:nvPr/>
        </p:nvPicPr>
        <p:blipFill>
          <a:blip r:embed="rId4"/>
          <a:stretch>
            <a:fillRect/>
          </a:stretch>
        </p:blipFill>
        <p:spPr>
          <a:xfrm>
            <a:off x="4398896" y="815075"/>
            <a:ext cx="3685306" cy="2089890"/>
          </a:xfrm>
          <a:prstGeom prst="rect">
            <a:avLst/>
          </a:prstGeom>
        </p:spPr>
      </p:pic>
    </p:spTree>
    <p:extLst>
      <p:ext uri="{BB962C8B-B14F-4D97-AF65-F5344CB8AC3E}">
        <p14:creationId xmlns:p14="http://schemas.microsoft.com/office/powerpoint/2010/main" val="130612979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61"/>
        <p:cNvGrpSpPr/>
        <p:nvPr/>
      </p:nvGrpSpPr>
      <p:grpSpPr>
        <a:xfrm>
          <a:off x="0" y="0"/>
          <a:ext cx="0" cy="0"/>
          <a:chOff x="0" y="0"/>
          <a:chExt cx="0" cy="0"/>
        </a:xfrm>
      </p:grpSpPr>
      <p:sp>
        <p:nvSpPr>
          <p:cNvPr id="262" name="Google Shape;262;p52"/>
          <p:cNvSpPr txBox="1">
            <a:spLocks noGrp="1"/>
          </p:cNvSpPr>
          <p:nvPr>
            <p:ph type="ctrTitle"/>
          </p:nvPr>
        </p:nvSpPr>
        <p:spPr>
          <a:xfrm>
            <a:off x="348925" y="2298625"/>
            <a:ext cx="7532700" cy="68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434343"/>
                </a:solidFill>
                <a:latin typeface="Nunito Light"/>
                <a:ea typeface="Nunito Light"/>
                <a:cs typeface="Nunito Light"/>
                <a:sym typeface="Nunito Light"/>
              </a:rPr>
              <a:t>Create an instrumentation plan for the events you need collected and logged, in order to be able to physically measure your KPIs.</a:t>
            </a: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66"/>
        <p:cNvGrpSpPr/>
        <p:nvPr/>
      </p:nvGrpSpPr>
      <p:grpSpPr>
        <a:xfrm>
          <a:off x="0" y="0"/>
          <a:ext cx="0" cy="0"/>
          <a:chOff x="0" y="0"/>
          <a:chExt cx="0" cy="0"/>
        </a:xfrm>
      </p:grpSpPr>
      <p:sp>
        <p:nvSpPr>
          <p:cNvPr id="267" name="Google Shape;267;p53"/>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dirty="0">
                <a:solidFill>
                  <a:srgbClr val="434343"/>
                </a:solidFill>
                <a:latin typeface="Nunito Light"/>
                <a:ea typeface="Nunito Light"/>
                <a:cs typeface="Nunito Light"/>
                <a:sym typeface="Nunito Light"/>
              </a:rPr>
              <a:t>Answer Slide – Basic Instrumentation Plan-&gt; Events &amp; Properties that triggers a metric or KPI</a:t>
            </a:r>
            <a:endParaRPr sz="1400" b="1"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268" name="Google Shape;268;p53"/>
          <p:cNvSpPr txBox="1">
            <a:spLocks noGrp="1"/>
          </p:cNvSpPr>
          <p:nvPr>
            <p:ph type="ctrTitle"/>
          </p:nvPr>
        </p:nvSpPr>
        <p:spPr>
          <a:xfrm>
            <a:off x="329049" y="528639"/>
            <a:ext cx="8222019" cy="43791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 sz="1200" dirty="0">
                <a:solidFill>
                  <a:srgbClr val="434343"/>
                </a:solidFill>
                <a:latin typeface="Nunito Light"/>
                <a:ea typeface="Nunito Light"/>
                <a:cs typeface="Nunito Light"/>
                <a:sym typeface="Nunito Light"/>
              </a:rPr>
            </a:br>
            <a:br>
              <a:rPr lang="en" sz="1200" dirty="0">
                <a:solidFill>
                  <a:srgbClr val="434343"/>
                </a:solidFill>
                <a:latin typeface="Nunito Light"/>
                <a:ea typeface="Nunito Light"/>
                <a:cs typeface="Nunito Light"/>
                <a:sym typeface="Nunito Light"/>
              </a:rPr>
            </a:br>
            <a:r>
              <a:rPr lang="en" sz="1200" dirty="0">
                <a:solidFill>
                  <a:srgbClr val="434343"/>
                </a:solidFill>
                <a:latin typeface="Nunito Light"/>
                <a:ea typeface="Nunito Light"/>
                <a:cs typeface="Nunito Light"/>
                <a:sym typeface="Nunito Light"/>
              </a:rPr>
              <a:t>1. Completed_Ride - &gt; activated when user schedules for a ride either via app or website ( we highly prefer using the app). This event gets fired/triggered when a Flyber ride ends.</a:t>
            </a:r>
            <a:br>
              <a:rPr lang="en" sz="1200" dirty="0">
                <a:solidFill>
                  <a:srgbClr val="434343"/>
                </a:solidFill>
                <a:latin typeface="Nunito Light"/>
                <a:ea typeface="Nunito Light"/>
                <a:cs typeface="Nunito Light"/>
                <a:sym typeface="Nunito Light"/>
              </a:rPr>
            </a:br>
            <a:r>
              <a:rPr lang="en" sz="1200" dirty="0">
                <a:solidFill>
                  <a:srgbClr val="434343"/>
                </a:solidFill>
                <a:latin typeface="Nunito Light"/>
                <a:ea typeface="Nunito Light"/>
                <a:cs typeface="Nunito Light"/>
                <a:sym typeface="Nunito Light"/>
              </a:rPr>
              <a:t>Specific properties for this are: ride_id, ride_end_timestamp, ride_start_timestamp,etc</a:t>
            </a:r>
            <a:br>
              <a:rPr lang="en" sz="1200" dirty="0">
                <a:solidFill>
                  <a:srgbClr val="434343"/>
                </a:solidFill>
                <a:latin typeface="Nunito Light"/>
                <a:ea typeface="Nunito Light"/>
                <a:cs typeface="Nunito Light"/>
                <a:sym typeface="Nunito Light"/>
              </a:rPr>
            </a:br>
            <a:br>
              <a:rPr lang="en" sz="1200" dirty="0">
                <a:solidFill>
                  <a:srgbClr val="434343"/>
                </a:solidFill>
                <a:latin typeface="Nunito Light"/>
                <a:ea typeface="Nunito Light"/>
                <a:cs typeface="Nunito Light"/>
                <a:sym typeface="Nunito Light"/>
              </a:rPr>
            </a:br>
            <a:r>
              <a:rPr lang="en" sz="1200" dirty="0">
                <a:solidFill>
                  <a:srgbClr val="434343"/>
                </a:solidFill>
                <a:latin typeface="Nunito Light"/>
                <a:ea typeface="Nunito Light"/>
                <a:cs typeface="Nunito Light"/>
                <a:sym typeface="Nunito Light"/>
              </a:rPr>
              <a:t>2. Cancelled_Ride - &gt; A user has the option to cancel without paying if cancellation is within 1 minute.  If it exceeds 1 minute, the user would eventually be charged on a ‘waiting basis’. Once the taxi arrives, after 2 minutes, the user is charged on a regular fare; whether he/she is onboard or not (similar to Uber). ** Even if a ride gets cancelled after the 1 minute mark (where charging occurs), the user still has the option to cancel. That is counted as ‘Cancelled_Ride’. </a:t>
            </a:r>
            <a:br>
              <a:rPr lang="en" sz="1200" dirty="0">
                <a:solidFill>
                  <a:srgbClr val="434343"/>
                </a:solidFill>
                <a:latin typeface="Nunito Light"/>
                <a:ea typeface="Nunito Light"/>
                <a:cs typeface="Nunito Light"/>
                <a:sym typeface="Nunito Light"/>
              </a:rPr>
            </a:br>
            <a:br>
              <a:rPr lang="en" sz="1200" dirty="0">
                <a:solidFill>
                  <a:srgbClr val="434343"/>
                </a:solidFill>
                <a:latin typeface="Nunito Light"/>
                <a:ea typeface="Nunito Light"/>
                <a:cs typeface="Nunito Light"/>
                <a:sym typeface="Nunito Light"/>
              </a:rPr>
            </a:br>
            <a:r>
              <a:rPr lang="en" sz="1200" dirty="0">
                <a:solidFill>
                  <a:srgbClr val="434343"/>
                </a:solidFill>
                <a:latin typeface="Nunito Light"/>
                <a:ea typeface="Nunito Light"/>
                <a:cs typeface="Nunito Light"/>
                <a:sym typeface="Nunito Light"/>
              </a:rPr>
              <a:t>3.  Refunded_Payment - &gt; Occurs in certain scenarios such as: a. user finishes a ride but gave a ve</a:t>
            </a:r>
            <a:r>
              <a:rPr lang="en-US" sz="1200" dirty="0" err="1">
                <a:solidFill>
                  <a:srgbClr val="434343"/>
                </a:solidFill>
                <a:latin typeface="Nunito Light"/>
                <a:ea typeface="Nunito Light"/>
                <a:cs typeface="Nunito Light"/>
                <a:sym typeface="Nunito Light"/>
              </a:rPr>
              <a:t>ry</a:t>
            </a:r>
            <a:r>
              <a:rPr lang="en" sz="1200" dirty="0">
                <a:solidFill>
                  <a:srgbClr val="434343"/>
                </a:solidFill>
                <a:latin typeface="Nunito Light"/>
                <a:ea typeface="Nunito Light"/>
                <a:cs typeface="Nunito Light"/>
                <a:sym typeface="Nunito Light"/>
              </a:rPr>
              <a:t> low rating ( a combination of both quantitative &amp; qualitative ).  This states that a user/rider had a very bad experience. There will be a button on the app after a ride has finished. </a:t>
            </a:r>
            <a:br>
              <a:rPr lang="en" sz="1200" dirty="0">
                <a:solidFill>
                  <a:srgbClr val="434343"/>
                </a:solidFill>
                <a:latin typeface="Nunito Light"/>
                <a:ea typeface="Nunito Light"/>
                <a:cs typeface="Nunito Light"/>
                <a:sym typeface="Nunito Light"/>
              </a:rPr>
            </a:br>
            <a:br>
              <a:rPr lang="en" sz="1200" dirty="0">
                <a:solidFill>
                  <a:srgbClr val="434343"/>
                </a:solidFill>
                <a:latin typeface="Nunito Light"/>
                <a:ea typeface="Nunito Light"/>
                <a:cs typeface="Nunito Light"/>
                <a:sym typeface="Nunito Light"/>
              </a:rPr>
            </a:br>
            <a:r>
              <a:rPr lang="en" sz="1200" dirty="0">
                <a:solidFill>
                  <a:srgbClr val="434343"/>
                </a:solidFill>
                <a:latin typeface="Nunito Light"/>
                <a:ea typeface="Nunito Light"/>
                <a:cs typeface="Nunito Light"/>
                <a:sym typeface="Nunito Light"/>
              </a:rPr>
              <a:t>4. Partial_Refund_Payment - &gt;Another scenario is when an unforeseeable incident occurs like: mechanical failure, ‘driver health problems’, extreme weather conditions, etc. </a:t>
            </a:r>
            <a:r>
              <a:rPr lang="en-CA" sz="1200" dirty="0">
                <a:solidFill>
                  <a:srgbClr val="434343"/>
                </a:solidFill>
                <a:latin typeface="Nunito Light"/>
                <a:ea typeface="Nunito Light"/>
                <a:cs typeface="Nunito Light"/>
                <a:sym typeface="Nunito Light"/>
              </a:rPr>
              <a:t>This gets triggered when the user and/or driver taps a button that pertains to such conditions. Specific properties for this are: </a:t>
            </a:r>
            <a:r>
              <a:rPr lang="en-CA" sz="1200" dirty="0" err="1">
                <a:solidFill>
                  <a:srgbClr val="434343"/>
                </a:solidFill>
                <a:latin typeface="Nunito Light"/>
                <a:ea typeface="Nunito Light"/>
                <a:cs typeface="Nunito Light"/>
                <a:sym typeface="Nunito Light"/>
              </a:rPr>
              <a:t>ride_id</a:t>
            </a:r>
            <a:r>
              <a:rPr lang="en-CA" sz="1200" dirty="0">
                <a:solidFill>
                  <a:srgbClr val="434343"/>
                </a:solidFill>
                <a:latin typeface="Nunito Light"/>
                <a:ea typeface="Nunito Light"/>
                <a:cs typeface="Nunito Light"/>
                <a:sym typeface="Nunito Light"/>
              </a:rPr>
              <a:t>, </a:t>
            </a:r>
            <a:r>
              <a:rPr lang="en-CA" sz="1200" dirty="0" err="1">
                <a:solidFill>
                  <a:srgbClr val="434343"/>
                </a:solidFill>
                <a:latin typeface="Nunito Light"/>
                <a:ea typeface="Nunito Light"/>
                <a:cs typeface="Nunito Light"/>
                <a:sym typeface="Nunito Light"/>
              </a:rPr>
              <a:t>date_of_pickup</a:t>
            </a:r>
            <a:r>
              <a:rPr lang="en-CA" sz="1200" dirty="0">
                <a:solidFill>
                  <a:srgbClr val="434343"/>
                </a:solidFill>
                <a:latin typeface="Nunito Light"/>
                <a:ea typeface="Nunito Light"/>
                <a:cs typeface="Nunito Light"/>
                <a:sym typeface="Nunito Light"/>
              </a:rPr>
              <a:t>, </a:t>
            </a:r>
            <a:r>
              <a:rPr lang="en-CA" sz="1200" dirty="0" err="1">
                <a:solidFill>
                  <a:srgbClr val="434343"/>
                </a:solidFill>
                <a:latin typeface="Nunito Light"/>
                <a:ea typeface="Nunito Light"/>
                <a:cs typeface="Nunito Light"/>
                <a:sym typeface="Nunito Light"/>
              </a:rPr>
              <a:t>ride_start_timestamp</a:t>
            </a:r>
            <a:r>
              <a:rPr lang="en-CA" sz="1200" dirty="0">
                <a:solidFill>
                  <a:srgbClr val="434343"/>
                </a:solidFill>
                <a:latin typeface="Nunito Light"/>
                <a:ea typeface="Nunito Light"/>
                <a:cs typeface="Nunito Light"/>
                <a:sym typeface="Nunito Light"/>
              </a:rPr>
              <a:t>, </a:t>
            </a:r>
            <a:r>
              <a:rPr lang="en-CA" sz="1200" dirty="0" err="1">
                <a:solidFill>
                  <a:srgbClr val="434343"/>
                </a:solidFill>
                <a:latin typeface="Nunito Light"/>
                <a:ea typeface="Nunito Light"/>
                <a:cs typeface="Nunito Light"/>
                <a:sym typeface="Nunito Light"/>
              </a:rPr>
              <a:t>ride_end_timestamp</a:t>
            </a:r>
            <a:r>
              <a:rPr lang="en-CA" sz="1200" dirty="0">
                <a:solidFill>
                  <a:srgbClr val="434343"/>
                </a:solidFill>
                <a:latin typeface="Nunito Light"/>
                <a:ea typeface="Nunito Light"/>
                <a:cs typeface="Nunito Light"/>
                <a:sym typeface="Nunito Light"/>
              </a:rPr>
              <a:t>, </a:t>
            </a:r>
            <a:r>
              <a:rPr lang="en-CA" sz="1200" dirty="0" err="1">
                <a:solidFill>
                  <a:srgbClr val="434343"/>
                </a:solidFill>
                <a:latin typeface="Nunito Light"/>
                <a:ea typeface="Nunito Light"/>
                <a:cs typeface="Nunito Light"/>
                <a:sym typeface="Nunito Light"/>
              </a:rPr>
              <a:t>passenger_id</a:t>
            </a:r>
            <a:r>
              <a:rPr lang="en-CA" sz="1200" dirty="0">
                <a:solidFill>
                  <a:srgbClr val="434343"/>
                </a:solidFill>
                <a:latin typeface="Nunito Light"/>
                <a:ea typeface="Nunito Light"/>
                <a:cs typeface="Nunito Light"/>
                <a:sym typeface="Nunito Light"/>
              </a:rPr>
              <a:t>, etc. </a:t>
            </a:r>
            <a:endParaRPr sz="12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72"/>
        <p:cNvGrpSpPr/>
        <p:nvPr/>
      </p:nvGrpSpPr>
      <p:grpSpPr>
        <a:xfrm>
          <a:off x="0" y="0"/>
          <a:ext cx="0" cy="0"/>
          <a:chOff x="0" y="0"/>
          <a:chExt cx="0" cy="0"/>
        </a:xfrm>
      </p:grpSpPr>
      <p:sp>
        <p:nvSpPr>
          <p:cNvPr id="273" name="Google Shape;273;p54"/>
          <p:cNvSpPr txBox="1">
            <a:spLocks noGrp="1"/>
          </p:cNvSpPr>
          <p:nvPr>
            <p:ph type="ctrTitle"/>
          </p:nvPr>
        </p:nvSpPr>
        <p:spPr>
          <a:xfrm>
            <a:off x="339000" y="2301150"/>
            <a:ext cx="75327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434343"/>
                </a:solidFill>
                <a:latin typeface="Nunito Light"/>
                <a:ea typeface="Nunito Light"/>
                <a:cs typeface="Nunito Light"/>
                <a:sym typeface="Nunito Light"/>
              </a:rPr>
              <a:t>Create a qualitative feedback survey questions for users after their ride, to further understand and optimize the product for future iterations.</a:t>
            </a: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a:solidFill>
                <a:srgbClr val="434343"/>
              </a:solidFill>
              <a:latin typeface="Nunito Light"/>
              <a:ea typeface="Nunito Light"/>
              <a:cs typeface="Nunito Light"/>
              <a:sym typeface="Nunito Light"/>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FE8A71"/>
        </a:solidFill>
        <a:effectLst/>
      </p:bgPr>
    </p:bg>
    <p:spTree>
      <p:nvGrpSpPr>
        <p:cNvPr id="1" name="Shape 277"/>
        <p:cNvGrpSpPr/>
        <p:nvPr/>
      </p:nvGrpSpPr>
      <p:grpSpPr>
        <a:xfrm>
          <a:off x="0" y="0"/>
          <a:ext cx="0" cy="0"/>
          <a:chOff x="0" y="0"/>
          <a:chExt cx="0" cy="0"/>
        </a:xfrm>
      </p:grpSpPr>
      <p:sp>
        <p:nvSpPr>
          <p:cNvPr id="278" name="Google Shape;278;p55"/>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rgbClr val="434343"/>
                </a:solidFill>
                <a:latin typeface="Nunito Light"/>
                <a:ea typeface="Nunito Light"/>
                <a:cs typeface="Nunito Light"/>
                <a:sym typeface="Nunito Light"/>
              </a:rPr>
              <a:t>Answer Slide –Qualitative Feedback Survery for Passengers </a:t>
            </a:r>
            <a:endParaRPr sz="2000" b="1"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CA" sz="1600" dirty="0">
                <a:solidFill>
                  <a:srgbClr val="434343"/>
                </a:solidFill>
                <a:latin typeface="Nunito Light"/>
                <a:ea typeface="Nunito Light"/>
                <a:cs typeface="Nunito Light"/>
                <a:sym typeface="Nunito Light"/>
              </a:rPr>
              <a:t>1. How were you feeling before you used our services? Please elaborate if you could. </a:t>
            </a: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r>
              <a:rPr lang="en-CA" sz="1600" dirty="0">
                <a:solidFill>
                  <a:srgbClr val="434343"/>
                </a:solidFill>
                <a:latin typeface="Nunito Light"/>
                <a:ea typeface="Nunito Light"/>
                <a:cs typeface="Nunito Light"/>
                <a:sym typeface="Nunito Light"/>
              </a:rPr>
              <a:t>2. What were your reactions initially upon your first 2 to 5 minutes inside our flying taxis? </a:t>
            </a: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r>
              <a:rPr lang="en-CA" sz="1600" dirty="0">
                <a:solidFill>
                  <a:srgbClr val="434343"/>
                </a:solidFill>
                <a:latin typeface="Nunito Light"/>
                <a:ea typeface="Nunito Light"/>
                <a:cs typeface="Nunito Light"/>
                <a:sym typeface="Nunito Light"/>
              </a:rPr>
              <a:t>3. Did you use our app or website for booking your ride? Would you prefer one over the other? Why?</a:t>
            </a: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r>
              <a:rPr lang="en-CA" sz="1600" dirty="0">
                <a:solidFill>
                  <a:srgbClr val="434343"/>
                </a:solidFill>
                <a:latin typeface="Nunito Light"/>
                <a:ea typeface="Nunito Light"/>
                <a:cs typeface="Nunito Light"/>
                <a:sym typeface="Nunito Light"/>
              </a:rPr>
              <a:t>4.  Where you happy with the service that you received? </a:t>
            </a: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r>
              <a:rPr lang="en-CA" sz="1600" dirty="0">
                <a:solidFill>
                  <a:srgbClr val="434343"/>
                </a:solidFill>
                <a:latin typeface="Nunito Light"/>
                <a:ea typeface="Nunito Light"/>
                <a:cs typeface="Nunito Light"/>
                <a:sym typeface="Nunito Light"/>
              </a:rPr>
              <a:t>5. Will you be probably be repeating ? </a:t>
            </a: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r>
              <a:rPr lang="en-CA" sz="1600" dirty="0">
                <a:solidFill>
                  <a:srgbClr val="434343"/>
                </a:solidFill>
                <a:latin typeface="Nunito Light"/>
                <a:ea typeface="Nunito Light"/>
                <a:cs typeface="Nunito Light"/>
                <a:sym typeface="Nunito Light"/>
              </a:rPr>
              <a:t>6. What features of our flying taxi did you like? Pls be specific if you can.</a:t>
            </a:r>
            <a:br>
              <a:rPr lang="en-CA" sz="1600" dirty="0">
                <a:solidFill>
                  <a:srgbClr val="434343"/>
                </a:solidFill>
                <a:latin typeface="Nunito Light"/>
                <a:ea typeface="Nunito Light"/>
                <a:cs typeface="Nunito Light"/>
                <a:sym typeface="Nunito Light"/>
              </a:rPr>
            </a:br>
            <a:br>
              <a:rPr lang="en-CA" sz="1600" dirty="0">
                <a:solidFill>
                  <a:srgbClr val="434343"/>
                </a:solidFill>
                <a:latin typeface="Nunito Light"/>
                <a:ea typeface="Nunito Light"/>
                <a:cs typeface="Nunito Light"/>
                <a:sym typeface="Nunito Light"/>
              </a:rPr>
            </a:br>
            <a:r>
              <a:rPr lang="en-CA" sz="1600" dirty="0">
                <a:solidFill>
                  <a:srgbClr val="434343"/>
                </a:solidFill>
                <a:latin typeface="Nunito Light"/>
                <a:ea typeface="Nunito Light"/>
                <a:cs typeface="Nunito Light"/>
                <a:sym typeface="Nunito Light"/>
              </a:rPr>
              <a:t>7. Would you be recommending </a:t>
            </a:r>
            <a:r>
              <a:rPr lang="en-CA" sz="1600" dirty="0" err="1">
                <a:solidFill>
                  <a:srgbClr val="434343"/>
                </a:solidFill>
                <a:latin typeface="Nunito Light"/>
                <a:ea typeface="Nunito Light"/>
                <a:cs typeface="Nunito Light"/>
                <a:sym typeface="Nunito Light"/>
              </a:rPr>
              <a:t>Flyber</a:t>
            </a:r>
            <a:r>
              <a:rPr lang="en-CA" sz="1600" dirty="0">
                <a:solidFill>
                  <a:srgbClr val="434343"/>
                </a:solidFill>
                <a:latin typeface="Nunito Light"/>
                <a:ea typeface="Nunito Light"/>
                <a:cs typeface="Nunito Light"/>
                <a:sym typeface="Nunito Light"/>
              </a:rPr>
              <a:t> to your family, friends, coworkers? </a:t>
            </a:r>
            <a:endParaRPr sz="16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279" name="Google Shape;279;p55"/>
          <p:cNvSpPr txBox="1">
            <a:spLocks noGrp="1"/>
          </p:cNvSpPr>
          <p:nvPr>
            <p:ph type="ctrTitle"/>
          </p:nvPr>
        </p:nvSpPr>
        <p:spPr>
          <a:xfrm>
            <a:off x="329050" y="1957388"/>
            <a:ext cx="7532700" cy="457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r>
              <a:rPr lang="en-CA" sz="1800" dirty="0">
                <a:solidFill>
                  <a:srgbClr val="434343"/>
                </a:solidFill>
                <a:latin typeface="Nunito Light"/>
                <a:ea typeface="Nunito Light"/>
                <a:cs typeface="Nunito Light"/>
                <a:sym typeface="Nunito Light"/>
              </a:rPr>
              <a:t> </a:t>
            </a:r>
            <a:endParaRPr sz="1800" dirty="0">
              <a:solidFill>
                <a:srgbClr val="434343"/>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434343"/>
              </a:solidFill>
              <a:latin typeface="Nunito Light"/>
              <a:ea typeface="Nunito Light"/>
              <a:cs typeface="Nunito Light"/>
              <a:sym typeface="Nunito Light"/>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283"/>
        <p:cNvGrpSpPr/>
        <p:nvPr/>
      </p:nvGrpSpPr>
      <p:grpSpPr>
        <a:xfrm>
          <a:off x="0" y="0"/>
          <a:ext cx="0" cy="0"/>
          <a:chOff x="0" y="0"/>
          <a:chExt cx="0" cy="0"/>
        </a:xfrm>
      </p:grpSpPr>
      <p:sp>
        <p:nvSpPr>
          <p:cNvPr id="284" name="Google Shape;284;p56"/>
          <p:cNvSpPr txBox="1">
            <a:spLocks noGrp="1"/>
          </p:cNvSpPr>
          <p:nvPr>
            <p:ph type="ctrTitle"/>
          </p:nvPr>
        </p:nvSpPr>
        <p:spPr>
          <a:xfrm>
            <a:off x="358825" y="1099800"/>
            <a:ext cx="7532700" cy="294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FFFFFF"/>
                </a:solidFill>
                <a:latin typeface="Nunito Light"/>
                <a:ea typeface="Nunito Light"/>
                <a:cs typeface="Nunito Light"/>
                <a:sym typeface="Nunito Light"/>
              </a:rPr>
              <a:t>Summarize everything you have learned into your final proposal</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Identify the target population. Why did you select that target population? What are their pain points?</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Create a product proposal containing claim, evidence, estimated impact, and risks </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Claims should be backed by quantitative evidence, impact should assess market needs/benefits</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Risks involve any known unknowns that we’ll still need to monitor post-launch</a:t>
            </a:r>
            <a:endParaRPr sz="1800" dirty="0">
              <a:solidFill>
                <a:srgbClr val="FFFFFF"/>
              </a:solidFill>
              <a:latin typeface="Nunito Light"/>
              <a:ea typeface="Nunito Light"/>
              <a:cs typeface="Nunito Light"/>
              <a:sym typeface="Nunito Light"/>
            </a:endParaRPr>
          </a:p>
          <a:p>
            <a:pPr marL="457200" lvl="0" indent="-342900" algn="l" rtl="0">
              <a:spcBef>
                <a:spcPts val="0"/>
              </a:spcBef>
              <a:spcAft>
                <a:spcPts val="0"/>
              </a:spcAft>
              <a:buClr>
                <a:srgbClr val="FFFFFF"/>
              </a:buClr>
              <a:buSzPts val="1800"/>
              <a:buFont typeface="Nunito Light"/>
              <a:buChar char="●"/>
            </a:pPr>
            <a:r>
              <a:rPr lang="en" sz="1800" dirty="0">
                <a:solidFill>
                  <a:srgbClr val="FFFFFF"/>
                </a:solidFill>
                <a:latin typeface="Nunito Light"/>
                <a:ea typeface="Nunito Light"/>
                <a:cs typeface="Nunito Light"/>
                <a:sym typeface="Nunito Light"/>
              </a:rPr>
              <a:t>State cross-functional stakeholder teams that will need to be involved</a:t>
            </a: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288"/>
        <p:cNvGrpSpPr/>
        <p:nvPr/>
      </p:nvGrpSpPr>
      <p:grpSpPr>
        <a:xfrm>
          <a:off x="0" y="0"/>
          <a:ext cx="0" cy="0"/>
          <a:chOff x="0" y="0"/>
          <a:chExt cx="0" cy="0"/>
        </a:xfrm>
      </p:grpSpPr>
      <p:sp>
        <p:nvSpPr>
          <p:cNvPr id="289" name="Google Shape;289;p57"/>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000" b="1" u="sng" dirty="0">
                <a:solidFill>
                  <a:schemeClr val="lt1"/>
                </a:solidFill>
                <a:latin typeface="Nunito Light"/>
                <a:ea typeface="Nunito Light"/>
                <a:cs typeface="Nunito Light"/>
                <a:sym typeface="Nunito Light"/>
              </a:rPr>
              <a:t>Answer Slide – FINALIZING the PROPOSAL</a:t>
            </a:r>
            <a:endParaRPr sz="2000" b="1" u="sng"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290" name="Google Shape;290;p57"/>
          <p:cNvSpPr txBox="1">
            <a:spLocks noGrp="1"/>
          </p:cNvSpPr>
          <p:nvPr>
            <p:ph type="ctrTitle"/>
          </p:nvPr>
        </p:nvSpPr>
        <p:spPr>
          <a:xfrm>
            <a:off x="329050" y="700089"/>
            <a:ext cx="8453600" cy="42655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FFFFFF"/>
                </a:solidFill>
                <a:latin typeface="Nunito Light"/>
                <a:ea typeface="Nunito Light"/>
                <a:cs typeface="Nunito Light"/>
                <a:sym typeface="Nunito Light"/>
              </a:rPr>
              <a:t>1. Identify the target population. Why did you select that target population? What are their pain points?</a:t>
            </a:r>
            <a:br>
              <a:rPr lang="en" sz="1600" dirty="0">
                <a:solidFill>
                  <a:srgbClr val="FFFFFF"/>
                </a:solidFill>
                <a:latin typeface="Nunito Light"/>
                <a:ea typeface="Nunito Light"/>
                <a:cs typeface="Nunito Light"/>
                <a:sym typeface="Nunito Light"/>
              </a:rPr>
            </a:br>
            <a:br>
              <a:rPr lang="en-US" sz="1600" dirty="0">
                <a:solidFill>
                  <a:srgbClr val="FFFFFF"/>
                </a:solidFill>
                <a:latin typeface="Nunito Light"/>
                <a:ea typeface="Nunito Light"/>
                <a:cs typeface="Nunito Light"/>
                <a:sym typeface="Nunito Light"/>
              </a:rPr>
            </a:br>
            <a:r>
              <a:rPr lang="en-US" sz="1050" b="1" dirty="0">
                <a:solidFill>
                  <a:srgbClr val="FFFFFF"/>
                </a:solidFill>
                <a:latin typeface="Nunito Light"/>
                <a:ea typeface="Nunito Light"/>
                <a:cs typeface="Nunito Light"/>
                <a:sym typeface="Nunito Light"/>
              </a:rPr>
              <a:t>A quick recap &amp; summary of the findings from midterms would show that the target audience is very diverse. The 2 main pain points revolves around : SAFEFTY/SECURITY &amp; PRICE. I would highly &amp; confidently hypothesize that this mainly stems from lack of historical data / past knowledge. We are a new service/technology and it is usually expected to have a certain % of the audience who have different perspectives.</a:t>
            </a:r>
            <a:br>
              <a:rPr lang="en-US" sz="1050" dirty="0">
                <a:solidFill>
                  <a:srgbClr val="FFFFFF"/>
                </a:solidFill>
                <a:latin typeface="Nunito Light"/>
                <a:ea typeface="Nunito Light"/>
                <a:cs typeface="Nunito Light"/>
                <a:sym typeface="Nunito Light"/>
              </a:rPr>
            </a:br>
            <a:br>
              <a:rPr lang="en-US" sz="1000" dirty="0">
                <a:solidFill>
                  <a:srgbClr val="FFFFFF"/>
                </a:solidFill>
                <a:latin typeface="Nunito Light"/>
                <a:ea typeface="Nunito Light"/>
                <a:cs typeface="Nunito Light"/>
                <a:sym typeface="Nunito Light"/>
              </a:rPr>
            </a:br>
            <a:r>
              <a:rPr lang="en-US" sz="900" b="1" i="1" dirty="0">
                <a:solidFill>
                  <a:srgbClr val="FFFFFF"/>
                </a:solidFill>
                <a:latin typeface="Nunito Light"/>
                <a:ea typeface="Nunito Light"/>
                <a:cs typeface="Nunito Light"/>
                <a:sym typeface="Nunito Light"/>
              </a:rPr>
              <a:t>1.  For both genders, the average yearly income is within the 80k range. This means that the target audience is on the higher bracket.</a:t>
            </a:r>
            <a:br>
              <a:rPr lang="en-US" sz="900" b="1" i="1" dirty="0">
                <a:solidFill>
                  <a:srgbClr val="FFFFFF"/>
                </a:solidFill>
                <a:latin typeface="Nunito Light"/>
                <a:ea typeface="Nunito Light"/>
                <a:cs typeface="Nunito Light"/>
                <a:sym typeface="Nunito Light"/>
              </a:rPr>
            </a:br>
            <a:br>
              <a:rPr lang="en-US" sz="900" b="1" i="1" dirty="0">
                <a:solidFill>
                  <a:srgbClr val="FFFFFF"/>
                </a:solidFill>
                <a:latin typeface="Nunito Light"/>
                <a:ea typeface="Nunito Light"/>
                <a:cs typeface="Nunito Light"/>
                <a:sym typeface="Nunito Light"/>
              </a:rPr>
            </a:br>
            <a:r>
              <a:rPr lang="en-US" sz="900" b="1" i="1" dirty="0">
                <a:solidFill>
                  <a:srgbClr val="FFFFFF"/>
                </a:solidFill>
                <a:latin typeface="Nunito Light"/>
                <a:ea typeface="Nunito Light"/>
                <a:cs typeface="Nunito Light"/>
                <a:sym typeface="Nunito Light"/>
              </a:rPr>
              <a:t>2.  294 over-all uses ride sharing services, 204 doesn’t.  This means that more than 50% are willing to spend money on such services. </a:t>
            </a:r>
            <a:br>
              <a:rPr lang="en-US" sz="900" b="1" i="1" dirty="0">
                <a:solidFill>
                  <a:srgbClr val="FFFFFF"/>
                </a:solidFill>
                <a:latin typeface="Nunito Light"/>
                <a:ea typeface="Nunito Light"/>
                <a:cs typeface="Nunito Light"/>
                <a:sym typeface="Nunito Light"/>
              </a:rPr>
            </a:br>
            <a:br>
              <a:rPr lang="en-US" sz="900" b="1" i="1" dirty="0">
                <a:solidFill>
                  <a:srgbClr val="FFFFFF"/>
                </a:solidFill>
                <a:latin typeface="Nunito Light"/>
                <a:ea typeface="Nunito Light"/>
                <a:cs typeface="Nunito Light"/>
                <a:sym typeface="Nunito Light"/>
              </a:rPr>
            </a:br>
            <a:r>
              <a:rPr lang="en-US" sz="900" b="1" i="1" dirty="0">
                <a:solidFill>
                  <a:srgbClr val="FFFFFF"/>
                </a:solidFill>
                <a:latin typeface="Nunito Light"/>
                <a:ea typeface="Nunito Light"/>
                <a:cs typeface="Nunito Light"/>
                <a:sym typeface="Nunito Light"/>
              </a:rPr>
              <a:t>3.  406 uses taxis and 93 doesn’t use. 81% of the respondents use taxis. </a:t>
            </a:r>
            <a:br>
              <a:rPr lang="en-US" sz="900" b="1" i="1" dirty="0">
                <a:solidFill>
                  <a:srgbClr val="FFFFFF"/>
                </a:solidFill>
                <a:latin typeface="Nunito Light"/>
                <a:ea typeface="Nunito Light"/>
                <a:cs typeface="Nunito Light"/>
                <a:sym typeface="Nunito Light"/>
              </a:rPr>
            </a:br>
            <a:br>
              <a:rPr lang="en-US" sz="900" b="1" i="1" dirty="0">
                <a:solidFill>
                  <a:srgbClr val="FFFFFF"/>
                </a:solidFill>
                <a:latin typeface="Nunito Light"/>
                <a:ea typeface="Nunito Light"/>
                <a:cs typeface="Nunito Light"/>
                <a:sym typeface="Nunito Light"/>
              </a:rPr>
            </a:br>
            <a:r>
              <a:rPr lang="en-US" sz="900" b="1" i="1" dirty="0">
                <a:solidFill>
                  <a:srgbClr val="FFFFFF"/>
                </a:solidFill>
                <a:latin typeface="Nunito Light"/>
                <a:ea typeface="Nunito Light"/>
                <a:cs typeface="Nunito Light"/>
                <a:sym typeface="Nunito Light"/>
              </a:rPr>
              <a:t>4.  A total of 204 never used ride-sharing services</a:t>
            </a:r>
            <a:br>
              <a:rPr lang="en-US" sz="900" b="1" i="1" dirty="0">
                <a:solidFill>
                  <a:srgbClr val="FFFFFF"/>
                </a:solidFill>
                <a:latin typeface="Nunito Light"/>
                <a:ea typeface="Nunito Light"/>
                <a:cs typeface="Nunito Light"/>
                <a:sym typeface="Nunito Light"/>
              </a:rPr>
            </a:br>
            <a:br>
              <a:rPr lang="en-US" sz="900" b="1" i="1" dirty="0">
                <a:solidFill>
                  <a:srgbClr val="FFFFFF"/>
                </a:solidFill>
                <a:latin typeface="Nunito Light"/>
                <a:ea typeface="Nunito Light"/>
                <a:cs typeface="Nunito Light"/>
                <a:sym typeface="Nunito Light"/>
              </a:rPr>
            </a:br>
            <a:r>
              <a:rPr lang="en-US" sz="900" b="1" i="1" dirty="0">
                <a:solidFill>
                  <a:srgbClr val="FFFFFF"/>
                </a:solidFill>
                <a:latin typeface="Nunito Light"/>
                <a:ea typeface="Nunito Light"/>
                <a:cs typeface="Nunito Light"/>
                <a:sym typeface="Nunito Light"/>
              </a:rPr>
              <a:t>5.  99 respondents said they will NEVER use a flying taxi service , while a whopping 400 said YES!</a:t>
            </a:r>
            <a:br>
              <a:rPr lang="en-US" sz="900" b="1" i="1" dirty="0">
                <a:solidFill>
                  <a:srgbClr val="FFFFFF"/>
                </a:solidFill>
                <a:latin typeface="Nunito Light"/>
                <a:ea typeface="Nunito Light"/>
                <a:cs typeface="Nunito Light"/>
                <a:sym typeface="Nunito Light"/>
              </a:rPr>
            </a:br>
            <a:br>
              <a:rPr lang="en-US" sz="900" b="1" i="1" dirty="0">
                <a:solidFill>
                  <a:srgbClr val="FFFFFF"/>
                </a:solidFill>
                <a:latin typeface="Nunito Light"/>
                <a:ea typeface="Nunito Light"/>
                <a:cs typeface="Nunito Light"/>
                <a:sym typeface="Nunito Light"/>
              </a:rPr>
            </a:br>
            <a:r>
              <a:rPr lang="en-US" sz="900" b="1" i="1" dirty="0">
                <a:solidFill>
                  <a:srgbClr val="FFFFFF"/>
                </a:solidFill>
                <a:latin typeface="Nunito Light"/>
                <a:ea typeface="Nunito Light"/>
                <a:cs typeface="Nunito Light"/>
                <a:sym typeface="Nunito Light"/>
              </a:rPr>
              <a:t>6. Among the respondents who said yes to flying taxi services,  the maximum amount willing to be paid was $46 per ride and the minimum was $5</a:t>
            </a:r>
            <a:br>
              <a:rPr lang="en-US" sz="900" b="1" i="1" dirty="0">
                <a:solidFill>
                  <a:srgbClr val="FFFFFF"/>
                </a:solidFill>
                <a:latin typeface="Nunito Light"/>
                <a:ea typeface="Nunito Light"/>
                <a:cs typeface="Nunito Light"/>
                <a:sym typeface="Nunito Light"/>
              </a:rPr>
            </a:br>
            <a:br>
              <a:rPr lang="en-US" sz="900" b="1" i="1" dirty="0">
                <a:solidFill>
                  <a:srgbClr val="FFFFFF"/>
                </a:solidFill>
                <a:latin typeface="Nunito Light"/>
                <a:ea typeface="Nunito Light"/>
                <a:cs typeface="Nunito Light"/>
                <a:sym typeface="Nunito Light"/>
              </a:rPr>
            </a:br>
            <a:r>
              <a:rPr lang="en-US" sz="900" b="1" i="1" dirty="0">
                <a:solidFill>
                  <a:srgbClr val="FFFFFF"/>
                </a:solidFill>
                <a:latin typeface="Nunito Light"/>
                <a:ea typeface="Nunito Light"/>
                <a:cs typeface="Nunito Light"/>
                <a:sym typeface="Nunito Light"/>
              </a:rPr>
              <a:t>7.  Those who said ‘NO’ they will never use flying taxis, most have mentioned that it was related to ‘safety &amp; security’ and also a large group said ‘it was too expensive’. </a:t>
            </a:r>
            <a:br>
              <a:rPr lang="en-US" sz="900" b="1" i="1" dirty="0">
                <a:solidFill>
                  <a:srgbClr val="FFFFFF"/>
                </a:solidFill>
                <a:latin typeface="Nunito Light"/>
                <a:ea typeface="Nunito Light"/>
                <a:cs typeface="Nunito Light"/>
                <a:sym typeface="Nunito Light"/>
              </a:rPr>
            </a:br>
            <a:br>
              <a:rPr lang="en-US" sz="900" b="1" i="1" dirty="0">
                <a:solidFill>
                  <a:srgbClr val="FFFFFF"/>
                </a:solidFill>
                <a:latin typeface="Nunito Light"/>
                <a:ea typeface="Nunito Light"/>
                <a:cs typeface="Nunito Light"/>
                <a:sym typeface="Nunito Light"/>
              </a:rPr>
            </a:br>
            <a:r>
              <a:rPr lang="en-US" sz="900" b="1" i="1" dirty="0">
                <a:solidFill>
                  <a:srgbClr val="FFFFFF"/>
                </a:solidFill>
                <a:latin typeface="Nunito Light"/>
                <a:ea typeface="Nunito Light"/>
                <a:cs typeface="Nunito Light"/>
                <a:sym typeface="Nunito Light"/>
              </a:rPr>
              <a:t>8. The target audience comes from a very diverse locations in NYC, but a great majority are earning an average of 80k yearly. This means that they are on the upper bracket of employees.</a:t>
            </a:r>
            <a:endParaRPr sz="900" b="1" i="1"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294"/>
        <p:cNvGrpSpPr/>
        <p:nvPr/>
      </p:nvGrpSpPr>
      <p:grpSpPr>
        <a:xfrm>
          <a:off x="0" y="0"/>
          <a:ext cx="0" cy="0"/>
          <a:chOff x="0" y="0"/>
          <a:chExt cx="0" cy="0"/>
        </a:xfrm>
      </p:grpSpPr>
      <p:sp>
        <p:nvSpPr>
          <p:cNvPr id="295" name="Google Shape;295;p58"/>
          <p:cNvSpPr txBox="1">
            <a:spLocks noGrp="1"/>
          </p:cNvSpPr>
          <p:nvPr>
            <p:ph type="ctrTitle"/>
          </p:nvPr>
        </p:nvSpPr>
        <p:spPr>
          <a:xfrm>
            <a:off x="294350" y="177875"/>
            <a:ext cx="8520600" cy="51506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000" b="1" dirty="0">
                <a:solidFill>
                  <a:schemeClr val="lt1"/>
                </a:solidFill>
                <a:latin typeface="Nunito Light"/>
                <a:ea typeface="Nunito Light"/>
                <a:cs typeface="Nunito Light"/>
                <a:sym typeface="Nunito Light"/>
              </a:rPr>
              <a:t>Answer Slide – Product Proposal</a:t>
            </a:r>
            <a:endParaRPr sz="2000" b="1"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100" b="1" dirty="0">
              <a:solidFill>
                <a:srgbClr val="FFFFFF"/>
              </a:solidFill>
              <a:latin typeface="Nunito Light"/>
              <a:ea typeface="Nunito Light"/>
              <a:cs typeface="Nunito Light"/>
              <a:sym typeface="Nunito Light"/>
            </a:endParaRPr>
          </a:p>
          <a:p>
            <a:pPr marL="0" lvl="0" indent="0" algn="l" rtl="0">
              <a:spcBef>
                <a:spcPts val="0"/>
              </a:spcBef>
              <a:spcAft>
                <a:spcPts val="0"/>
              </a:spcAft>
              <a:buNone/>
            </a:pPr>
            <a:r>
              <a:rPr lang="en" sz="1100" b="1" dirty="0">
                <a:solidFill>
                  <a:srgbClr val="FFFFFF"/>
                </a:solidFill>
                <a:latin typeface="Nunito Light"/>
                <a:ea typeface="Nunito Light"/>
                <a:cs typeface="Nunito Light"/>
                <a:sym typeface="Nunito Light"/>
              </a:rPr>
              <a:t>2. Create a product proposal containing claim, evidence, estimated impact, and risks </a:t>
            </a:r>
            <a:br>
              <a:rPr lang="en" sz="1100" b="1" dirty="0">
                <a:solidFill>
                  <a:srgbClr val="FFFFFF"/>
                </a:solidFill>
                <a:latin typeface="Nunito Light"/>
                <a:ea typeface="Nunito Light"/>
                <a:cs typeface="Nunito Light"/>
                <a:sym typeface="Nunito Light"/>
              </a:rPr>
            </a:b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The City of NYC has been known to have various issues regarding transportation. Although the city has a well known sub-way, transit ( in conjunction with New Jersey’s NJ Metro) and taxi service, issues still abound. Some of these are :</a:t>
            </a: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A.   Traffic accidents </a:t>
            </a: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B. Road and traffic congestions </a:t>
            </a: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C.  Miscellaneous road hazards and time delays </a:t>
            </a: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D. Rush-hour traffic </a:t>
            </a:r>
            <a:br>
              <a:rPr lang="en" sz="1100" b="1" dirty="0">
                <a:solidFill>
                  <a:srgbClr val="FFFFFF"/>
                </a:solidFill>
                <a:latin typeface="Nunito Light"/>
                <a:ea typeface="Nunito Light"/>
                <a:cs typeface="Nunito Light"/>
                <a:sym typeface="Nunito Light"/>
              </a:rPr>
            </a:b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Our flying taxis would be considered a highly innovative idea. There is defnitely no effect as far as road closures, rush hour traffic </a:t>
            </a: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and other road construction issues are concerned. A new service like ours would solve a lot of recurring and potential problems.</a:t>
            </a:r>
            <a:br>
              <a:rPr lang="en" sz="1100" b="1" dirty="0">
                <a:solidFill>
                  <a:srgbClr val="FFFFFF"/>
                </a:solidFill>
                <a:latin typeface="Nunito Light"/>
                <a:ea typeface="Nunito Light"/>
                <a:cs typeface="Nunito Light"/>
                <a:sym typeface="Nunito Light"/>
              </a:rPr>
            </a:b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The next slide shows a few graphs that proves this.  Data was gathered from the 2019 NYC traffic details taken from:</a:t>
            </a:r>
            <a:br>
              <a:rPr lang="en" sz="1100" b="1" dirty="0">
                <a:solidFill>
                  <a:srgbClr val="FFFFFF"/>
                </a:solidFill>
                <a:latin typeface="Nunito Light"/>
                <a:ea typeface="Nunito Light"/>
                <a:cs typeface="Nunito Light"/>
                <a:sym typeface="Nunito Light"/>
              </a:rPr>
            </a:br>
            <a:r>
              <a:rPr lang="en-US" sz="1100" b="1" dirty="0">
                <a:solidFill>
                  <a:srgbClr val="FFFFFF"/>
                </a:solidFill>
                <a:latin typeface="Nunito Light"/>
                <a:ea typeface="Nunito Light"/>
                <a:cs typeface="Nunito Light"/>
                <a:sym typeface="Nunito Light"/>
              </a:rPr>
              <a:t>https://www.tomtom.com/en_gb/traffic-index/new-york-traffic/</a:t>
            </a:r>
            <a:br>
              <a:rPr lang="en" sz="1100" b="1" dirty="0">
                <a:solidFill>
                  <a:srgbClr val="FFFFFF"/>
                </a:solidFill>
                <a:latin typeface="Nunito Light"/>
                <a:ea typeface="Nunito Light"/>
                <a:cs typeface="Nunito Light"/>
                <a:sym typeface="Nunito Light"/>
              </a:rPr>
            </a:b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FACT 1: An Average of 142 Hours lost yearly on road traffic </a:t>
            </a: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FACT 2: 54 % Rush hour on day time </a:t>
            </a: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FACT 3 : 70 % Rush hour on evenings </a:t>
            </a:r>
            <a:br>
              <a:rPr lang="en" sz="1100" b="1" dirty="0">
                <a:solidFill>
                  <a:srgbClr val="FFFFFF"/>
                </a:solidFill>
                <a:latin typeface="Nunito Light"/>
                <a:ea typeface="Nunito Light"/>
                <a:cs typeface="Nunito Light"/>
                <a:sym typeface="Nunito Light"/>
              </a:rPr>
            </a:br>
            <a:r>
              <a:rPr lang="en" sz="1100" b="1" dirty="0">
                <a:solidFill>
                  <a:srgbClr val="FFFFFF"/>
                </a:solidFill>
                <a:latin typeface="Nunito Light"/>
                <a:ea typeface="Nunito Light"/>
                <a:cs typeface="Nunito Light"/>
                <a:sym typeface="Nunito Light"/>
              </a:rPr>
              <a:t>FACT 4: Personal experience - &gt; I have lived a few months every Holiday season in NYC. Even taking the NJ T</a:t>
            </a:r>
            <a:r>
              <a:rPr lang="en-US" sz="1100" b="1" dirty="0">
                <a:solidFill>
                  <a:srgbClr val="FFFFFF"/>
                </a:solidFill>
                <a:latin typeface="Nunito Light"/>
                <a:ea typeface="Nunito Light"/>
                <a:cs typeface="Nunito Light"/>
                <a:sym typeface="Nunito Light"/>
              </a:rPr>
              <a:t>r</a:t>
            </a:r>
            <a:r>
              <a:rPr lang="en" sz="1100" b="1" dirty="0">
                <a:solidFill>
                  <a:srgbClr val="FFFFFF"/>
                </a:solidFill>
                <a:latin typeface="Nunito Light"/>
                <a:ea typeface="Nunito Light"/>
                <a:cs typeface="Nunito Light"/>
                <a:sym typeface="Nunito Light"/>
              </a:rPr>
              <a:t>ansit causes a lot of delays</a:t>
            </a:r>
            <a:br>
              <a:rPr lang="en" sz="1100" dirty="0">
                <a:solidFill>
                  <a:srgbClr val="FFFFFF"/>
                </a:solidFill>
                <a:latin typeface="Nunito Light"/>
                <a:ea typeface="Nunito Light"/>
                <a:cs typeface="Nunito Light"/>
                <a:sym typeface="Nunito Light"/>
              </a:rPr>
            </a:br>
            <a:br>
              <a:rPr lang="en" sz="11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endParaRPr sz="1200" dirty="0">
              <a:solidFill>
                <a:srgbClr val="434343"/>
              </a:solidFill>
              <a:latin typeface="Nunito Light"/>
              <a:ea typeface="Nunito Light"/>
              <a:cs typeface="Nunito Light"/>
              <a:sym typeface="Nunito Light"/>
            </a:endParaRPr>
          </a:p>
        </p:txBody>
      </p:sp>
      <p:sp>
        <p:nvSpPr>
          <p:cNvPr id="296" name="Google Shape;296;p58"/>
          <p:cNvSpPr txBox="1">
            <a:spLocks noGrp="1"/>
          </p:cNvSpPr>
          <p:nvPr>
            <p:ph type="ctrTitle"/>
          </p:nvPr>
        </p:nvSpPr>
        <p:spPr>
          <a:xfrm flipV="1">
            <a:off x="329050" y="528638"/>
            <a:ext cx="7532700" cy="3286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1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300"/>
        <p:cNvGrpSpPr/>
        <p:nvPr/>
      </p:nvGrpSpPr>
      <p:grpSpPr>
        <a:xfrm>
          <a:off x="0" y="0"/>
          <a:ext cx="0" cy="0"/>
          <a:chOff x="0" y="0"/>
          <a:chExt cx="0" cy="0"/>
        </a:xfrm>
      </p:grpSpPr>
      <p:sp>
        <p:nvSpPr>
          <p:cNvPr id="301" name="Google Shape;301;p59"/>
          <p:cNvSpPr txBox="1">
            <a:spLocks noGrp="1"/>
          </p:cNvSpPr>
          <p:nvPr>
            <p:ph type="ctrTitle"/>
          </p:nvPr>
        </p:nvSpPr>
        <p:spPr>
          <a:xfrm>
            <a:off x="394072" y="70718"/>
            <a:ext cx="8520600" cy="357907"/>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100" b="1" dirty="0">
                <a:solidFill>
                  <a:schemeClr val="lt1"/>
                </a:solidFill>
                <a:latin typeface="Nunito Light"/>
                <a:ea typeface="Nunito Light"/>
                <a:cs typeface="Nunito Light"/>
                <a:sym typeface="Nunito Light"/>
              </a:rPr>
              <a:t>Answer Slide – Rushhour and Traffic Details of NYC : </a:t>
            </a:r>
            <a:r>
              <a:rPr lang="en-US" sz="1100" b="1" dirty="0">
                <a:solidFill>
                  <a:schemeClr val="lt1"/>
                </a:solidFill>
                <a:latin typeface="Nunito Light"/>
                <a:ea typeface="Nunito Light"/>
                <a:cs typeface="Nunito Light"/>
                <a:sym typeface="Nunito Light"/>
              </a:rPr>
              <a:t>https://www.tomtom.com/en_gb/traffic-index/new-york-traffic/</a:t>
            </a:r>
            <a:endParaRPr sz="1100" b="1"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
        <p:nvSpPr>
          <p:cNvPr id="302" name="Google Shape;302;p59"/>
          <p:cNvSpPr txBox="1">
            <a:spLocks noGrp="1"/>
          </p:cNvSpPr>
          <p:nvPr>
            <p:ph type="ctrTitle"/>
          </p:nvPr>
        </p:nvSpPr>
        <p:spPr>
          <a:xfrm>
            <a:off x="329050" y="885825"/>
            <a:ext cx="8650644" cy="40440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pic>
        <p:nvPicPr>
          <p:cNvPr id="3" name="Picture 2" descr="A picture containing timeline&#10;&#10;Description automatically generated">
            <a:extLst>
              <a:ext uri="{FF2B5EF4-FFF2-40B4-BE49-F238E27FC236}">
                <a16:creationId xmlns:a16="http://schemas.microsoft.com/office/drawing/2014/main" id="{C4301ACB-F783-4C39-B5F2-DAD5DA585AF7}"/>
              </a:ext>
            </a:extLst>
          </p:cNvPr>
          <p:cNvPicPr>
            <a:picLocks noChangeAspect="1"/>
          </p:cNvPicPr>
          <p:nvPr/>
        </p:nvPicPr>
        <p:blipFill>
          <a:blip r:embed="rId3"/>
          <a:stretch>
            <a:fillRect/>
          </a:stretch>
        </p:blipFill>
        <p:spPr>
          <a:xfrm>
            <a:off x="164306" y="428625"/>
            <a:ext cx="3328988" cy="1736166"/>
          </a:xfrm>
          <a:prstGeom prst="rect">
            <a:avLst/>
          </a:prstGeom>
        </p:spPr>
      </p:pic>
      <p:pic>
        <p:nvPicPr>
          <p:cNvPr id="7" name="Picture 6" descr="Table&#10;&#10;Description automatically generated">
            <a:extLst>
              <a:ext uri="{FF2B5EF4-FFF2-40B4-BE49-F238E27FC236}">
                <a16:creationId xmlns:a16="http://schemas.microsoft.com/office/drawing/2014/main" id="{BB901ED0-08DF-441F-8B0F-3641311D5DAC}"/>
              </a:ext>
            </a:extLst>
          </p:cNvPr>
          <p:cNvPicPr>
            <a:picLocks noChangeAspect="1"/>
          </p:cNvPicPr>
          <p:nvPr/>
        </p:nvPicPr>
        <p:blipFill>
          <a:blip r:embed="rId4"/>
          <a:stretch>
            <a:fillRect/>
          </a:stretch>
        </p:blipFill>
        <p:spPr>
          <a:xfrm>
            <a:off x="5258676" y="428626"/>
            <a:ext cx="3769283" cy="3479006"/>
          </a:xfrm>
          <a:prstGeom prst="rect">
            <a:avLst/>
          </a:prstGeom>
        </p:spPr>
      </p:pic>
      <p:pic>
        <p:nvPicPr>
          <p:cNvPr id="11" name="Picture 10" descr="Table&#10;&#10;Description automatically generated">
            <a:extLst>
              <a:ext uri="{FF2B5EF4-FFF2-40B4-BE49-F238E27FC236}">
                <a16:creationId xmlns:a16="http://schemas.microsoft.com/office/drawing/2014/main" id="{84E9BF94-5FC8-450F-8640-78D11F1E9C0C}"/>
              </a:ext>
            </a:extLst>
          </p:cNvPr>
          <p:cNvPicPr>
            <a:picLocks noChangeAspect="1"/>
          </p:cNvPicPr>
          <p:nvPr/>
        </p:nvPicPr>
        <p:blipFill>
          <a:blip r:embed="rId5"/>
          <a:stretch>
            <a:fillRect/>
          </a:stretch>
        </p:blipFill>
        <p:spPr>
          <a:xfrm>
            <a:off x="959957" y="2336959"/>
            <a:ext cx="4051602" cy="271462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DA4AB"/>
        </a:solidFill>
        <a:effectLst/>
      </p:bgPr>
    </p:bg>
    <p:spTree>
      <p:nvGrpSpPr>
        <p:cNvPr id="1" name="Shape 88"/>
        <p:cNvGrpSpPr/>
        <p:nvPr/>
      </p:nvGrpSpPr>
      <p:grpSpPr>
        <a:xfrm>
          <a:off x="0" y="0"/>
          <a:ext cx="0" cy="0"/>
          <a:chOff x="0" y="0"/>
          <a:chExt cx="0" cy="0"/>
        </a:xfrm>
      </p:grpSpPr>
      <p:sp>
        <p:nvSpPr>
          <p:cNvPr id="89" name="Google Shape;89;p20"/>
          <p:cNvSpPr txBox="1">
            <a:spLocks noGrp="1"/>
          </p:cNvSpPr>
          <p:nvPr>
            <p:ph type="ctrTitle"/>
          </p:nvPr>
        </p:nvSpPr>
        <p:spPr>
          <a:xfrm>
            <a:off x="262050" y="177875"/>
            <a:ext cx="8520600" cy="47220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solidFill>
                  <a:schemeClr val="lt1"/>
                </a:solidFill>
                <a:latin typeface="Nunito Light"/>
                <a:ea typeface="Nunito Light"/>
                <a:cs typeface="Nunito Light"/>
                <a:sym typeface="Nunito Light"/>
              </a:rPr>
              <a:t>Answer Slide</a:t>
            </a:r>
            <a:endParaRPr sz="2800"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90" name="Google Shape;90;p20"/>
          <p:cNvSpPr txBox="1">
            <a:spLocks noGrp="1"/>
          </p:cNvSpPr>
          <p:nvPr>
            <p:ph type="ctrTitle"/>
          </p:nvPr>
        </p:nvSpPr>
        <p:spPr>
          <a:xfrm>
            <a:off x="329050" y="650082"/>
            <a:ext cx="7532700" cy="456485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FFFFFF"/>
                </a:solidFill>
                <a:latin typeface="Nunito Light"/>
                <a:ea typeface="Nunito Light"/>
                <a:cs typeface="Nunito Light"/>
                <a:sym typeface="Nunito Light"/>
              </a:rPr>
              <a:t>* These flying taxis are being utilized in order to eliminiate wasted time &amp; energy on road traffic.  Flying taxis also avoids the possibility of ‘road rage’ which is quite common in NYC.</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 The target market for Flyber is quite diverse. During the initial phase, it is highly likely that majority would be those with extreme curiousity. A</a:t>
            </a:r>
            <a:r>
              <a:rPr lang="en-US" sz="1200" dirty="0">
                <a:solidFill>
                  <a:srgbClr val="FFFFFF"/>
                </a:solidFill>
                <a:latin typeface="Nunito Light"/>
                <a:ea typeface="Nunito Light"/>
                <a:cs typeface="Nunito Light"/>
                <a:sym typeface="Nunito Light"/>
              </a:rPr>
              <a:t>f</a:t>
            </a:r>
            <a:r>
              <a:rPr lang="en" sz="1200" dirty="0">
                <a:solidFill>
                  <a:srgbClr val="FFFFFF"/>
                </a:solidFill>
                <a:latin typeface="Nunito Light"/>
                <a:ea typeface="Nunito Light"/>
                <a:cs typeface="Nunito Light"/>
                <a:sym typeface="Nunito Light"/>
              </a:rPr>
              <a:t>ter the ‘curiosity phase’ have faded, it would be a high % of busy professionals who are ‘on the go’ for work/business. A</a:t>
            </a:r>
            <a:r>
              <a:rPr lang="en-US" sz="1200" dirty="0">
                <a:solidFill>
                  <a:srgbClr val="FFFFFF"/>
                </a:solidFill>
                <a:latin typeface="Nunito Light"/>
                <a:ea typeface="Nunito Light"/>
                <a:cs typeface="Nunito Light"/>
                <a:sym typeface="Nunito Light"/>
              </a:rPr>
              <a:t>f</a:t>
            </a:r>
            <a:r>
              <a:rPr lang="en" sz="1200" dirty="0">
                <a:solidFill>
                  <a:srgbClr val="FFFFFF"/>
                </a:solidFill>
                <a:latin typeface="Nunito Light"/>
                <a:ea typeface="Nunito Light"/>
                <a:cs typeface="Nunito Light"/>
                <a:sym typeface="Nunito Light"/>
              </a:rPr>
              <a:t>ter all, its NYC. </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 * The paint points for regular taxis are: </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a. expensive</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b. bad customer service </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c. disorganized dispatching service </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d. lack of technology-based communication from driver to passenger and vice versa</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e. lack of technology-based communication between driver and dispatcher </a:t>
            </a:r>
            <a:br>
              <a:rPr lang="en" sz="1200" dirty="0">
                <a:solidFill>
                  <a:srgbClr val="FFFFFF"/>
                </a:solidFill>
                <a:latin typeface="Nunito Light"/>
                <a:ea typeface="Nunito Light"/>
                <a:cs typeface="Nunito Light"/>
                <a:sym typeface="Nunito Light"/>
              </a:rPr>
            </a:b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 The existing pain points for flying taxis plenty are : </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a.keeping the regulations and licenses. Since flying cars and taxis are not that common in most parts of the world yet, this may be an ongoing issue during the initial phase.</a:t>
            </a:r>
            <a:br>
              <a:rPr lang="en" sz="1200" dirty="0">
                <a:solidFill>
                  <a:srgbClr val="FFFFFF"/>
                </a:solidFill>
                <a:latin typeface="Nunito Light"/>
                <a:ea typeface="Nunito Light"/>
                <a:cs typeface="Nunito Light"/>
                <a:sym typeface="Nunito Light"/>
              </a:rPr>
            </a:br>
            <a:r>
              <a:rPr lang="en" sz="1200" dirty="0">
                <a:solidFill>
                  <a:srgbClr val="FFFFFF"/>
                </a:solidFill>
                <a:latin typeface="Nunito Light"/>
                <a:ea typeface="Nunito Light"/>
                <a:cs typeface="Nunito Light"/>
                <a:sym typeface="Nunito Light"/>
              </a:rPr>
              <a:t>b. Keeping the ‘spark of interest’ ongoing among target audience. Our goal is to eventually make sure that this project goes beyong ‘fad’. Eventually it would be the ‘uber, zoom, AirBnb and cloud computing’ of transporation’s ‘new normal’.</a:t>
            </a:r>
            <a:br>
              <a:rPr lang="en" sz="1800" dirty="0">
                <a:solidFill>
                  <a:srgbClr val="FFFFFF"/>
                </a:solidFill>
                <a:latin typeface="Nunito Light"/>
                <a:ea typeface="Nunito Light"/>
                <a:cs typeface="Nunito Light"/>
                <a:sym typeface="Nunito Light"/>
              </a:rPr>
            </a:b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300"/>
        <p:cNvGrpSpPr/>
        <p:nvPr/>
      </p:nvGrpSpPr>
      <p:grpSpPr>
        <a:xfrm>
          <a:off x="0" y="0"/>
          <a:ext cx="0" cy="0"/>
          <a:chOff x="0" y="0"/>
          <a:chExt cx="0" cy="0"/>
        </a:xfrm>
      </p:grpSpPr>
      <p:sp>
        <p:nvSpPr>
          <p:cNvPr id="301" name="Google Shape;301;p59"/>
          <p:cNvSpPr txBox="1">
            <a:spLocks noGrp="1"/>
          </p:cNvSpPr>
          <p:nvPr>
            <p:ph type="ctrTitle"/>
          </p:nvPr>
        </p:nvSpPr>
        <p:spPr>
          <a:xfrm>
            <a:off x="262050" y="177875"/>
            <a:ext cx="8520600" cy="637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000" b="1" dirty="0">
                <a:solidFill>
                  <a:schemeClr val="lt1"/>
                </a:solidFill>
                <a:latin typeface="Nunito Light"/>
                <a:ea typeface="Nunito Light"/>
                <a:cs typeface="Nunito Light"/>
                <a:sym typeface="Nunito Light"/>
              </a:rPr>
              <a:t>Answer Slide- Potential Risks Involved</a:t>
            </a:r>
            <a:endParaRPr sz="2000" b="1"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302" name="Google Shape;302;p59"/>
          <p:cNvSpPr txBox="1">
            <a:spLocks noGrp="1"/>
          </p:cNvSpPr>
          <p:nvPr>
            <p:ph type="ctrTitle"/>
          </p:nvPr>
        </p:nvSpPr>
        <p:spPr>
          <a:xfrm>
            <a:off x="329050" y="678655"/>
            <a:ext cx="7532700" cy="43862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rgbClr val="FFFFFF"/>
                </a:solidFill>
                <a:latin typeface="Nunito Light"/>
                <a:ea typeface="Nunito Light"/>
                <a:cs typeface="Nunito Light"/>
                <a:sym typeface="Nunito Light"/>
              </a:rPr>
              <a:t>There are defnitely POTENTIAL RISKS (Known &amp; Unknown) that I would highly consider. S</a:t>
            </a:r>
            <a:r>
              <a:rPr lang="en-US" sz="1400" dirty="0">
                <a:solidFill>
                  <a:srgbClr val="FFFFFF"/>
                </a:solidFill>
                <a:latin typeface="Nunito Light"/>
                <a:ea typeface="Nunito Light"/>
                <a:cs typeface="Nunito Light"/>
                <a:sym typeface="Nunito Light"/>
              </a:rPr>
              <a:t>o</a:t>
            </a:r>
            <a:r>
              <a:rPr lang="en" sz="1400" dirty="0">
                <a:solidFill>
                  <a:srgbClr val="FFFFFF"/>
                </a:solidFill>
                <a:latin typeface="Nunito Light"/>
                <a:ea typeface="Nunito Light"/>
                <a:cs typeface="Nunito Light"/>
                <a:sym typeface="Nunito Light"/>
              </a:rPr>
              <a:t>me of these were beased on the research being done, and some are purely hypothesis.</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1. Safety &amp; Security- (Mechanical/Electrical/Communcations) :  Since our industry is extremely new, this specific aspect would be tricky. My hypothesis is that since our technology would be highly based on helicopters, we would need to do further research into the flight safety records of these aerial vehicles.</a:t>
            </a:r>
            <a:br>
              <a:rPr lang="en" sz="1400" dirty="0">
                <a:solidFill>
                  <a:srgbClr val="FFFFFF"/>
                </a:solidFill>
                <a:latin typeface="Nunito Light"/>
                <a:ea typeface="Nunito Light"/>
                <a:cs typeface="Nunito Light"/>
                <a:sym typeface="Nunito Light"/>
              </a:rPr>
            </a:b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2. Safety &amp; Security –(Human Factors) – 1 of the reasons why some respondents mentioned that they would not ride any form of ride sharing or some who are doing ride sharing but would never try a flying taxi. Their concern is: How safe am I from the driver? With this, we have to ensure that background checks ranging from police records to bylaw &amp; municipal are regularly updated. I would also highly suggest that we do regular quarterly physical and monthly health checks. </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I would also highly advocate that driver safety is of paramount importance here. They themselves could also be in ‘potential danger’ from certain types or behaviours of passengers.</a:t>
            </a:r>
            <a:endParaRPr sz="14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extLst>
      <p:ext uri="{BB962C8B-B14F-4D97-AF65-F5344CB8AC3E}">
        <p14:creationId xmlns:p14="http://schemas.microsoft.com/office/powerpoint/2010/main" val="158834659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300"/>
        <p:cNvGrpSpPr/>
        <p:nvPr/>
      </p:nvGrpSpPr>
      <p:grpSpPr>
        <a:xfrm>
          <a:off x="0" y="0"/>
          <a:ext cx="0" cy="0"/>
          <a:chOff x="0" y="0"/>
          <a:chExt cx="0" cy="0"/>
        </a:xfrm>
      </p:grpSpPr>
      <p:sp>
        <p:nvSpPr>
          <p:cNvPr id="301" name="Google Shape;301;p59"/>
          <p:cNvSpPr txBox="1">
            <a:spLocks noGrp="1"/>
          </p:cNvSpPr>
          <p:nvPr>
            <p:ph type="ctrTitle"/>
          </p:nvPr>
        </p:nvSpPr>
        <p:spPr>
          <a:xfrm>
            <a:off x="262050" y="177875"/>
            <a:ext cx="8520600" cy="52935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400" b="1" dirty="0">
                <a:solidFill>
                  <a:schemeClr val="lt1"/>
                </a:solidFill>
                <a:latin typeface="Nunito Light"/>
                <a:ea typeface="Nunito Light"/>
                <a:cs typeface="Nunito Light"/>
                <a:sym typeface="Nunito Light"/>
              </a:rPr>
              <a:t>Answer Slide- Potential Risks (Continuation)</a:t>
            </a:r>
            <a:endParaRPr sz="2400" b="1"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302" name="Google Shape;302;p59"/>
          <p:cNvSpPr txBox="1">
            <a:spLocks noGrp="1"/>
          </p:cNvSpPr>
          <p:nvPr>
            <p:ph type="ctrTitle"/>
          </p:nvPr>
        </p:nvSpPr>
        <p:spPr>
          <a:xfrm>
            <a:off x="329049" y="707231"/>
            <a:ext cx="8057713" cy="39290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FFFFFF"/>
                </a:solidFill>
                <a:latin typeface="Nunito Light"/>
                <a:ea typeface="Nunito Light"/>
                <a:cs typeface="Nunito Light"/>
                <a:sym typeface="Nunito Light"/>
              </a:rPr>
              <a:t>3. Ongoing Air Traffic Regulations – this is another risk factor that I would highly consider.  Once again, a ve</a:t>
            </a:r>
            <a:r>
              <a:rPr lang="en-US" sz="1600" dirty="0" err="1">
                <a:solidFill>
                  <a:srgbClr val="FFFFFF"/>
                </a:solidFill>
                <a:latin typeface="Nunito Light"/>
                <a:ea typeface="Nunito Light"/>
                <a:cs typeface="Nunito Light"/>
                <a:sym typeface="Nunito Light"/>
              </a:rPr>
              <a:t>ry</a:t>
            </a:r>
            <a:r>
              <a:rPr lang="en" sz="1600" dirty="0">
                <a:solidFill>
                  <a:srgbClr val="FFFFFF"/>
                </a:solidFill>
                <a:latin typeface="Nunito Light"/>
                <a:ea typeface="Nunito Light"/>
                <a:cs typeface="Nunito Light"/>
                <a:sym typeface="Nunito Light"/>
              </a:rPr>
              <a:t> good hypothesis that I would make is that there will be ongoing regulation changes that our busines shas to deal with. Majority of the rules would be based on the same laws that applies to helicopter pilots and some similar to small aircraft or even drone pilots. </a:t>
            </a:r>
            <a:br>
              <a:rPr lang="en" sz="1600" dirty="0">
                <a:solidFill>
                  <a:srgbClr val="FFFFFF"/>
                </a:solidFill>
                <a:latin typeface="Nunito Light"/>
                <a:ea typeface="Nunito Light"/>
                <a:cs typeface="Nunito Light"/>
                <a:sym typeface="Nunito Light"/>
              </a:rPr>
            </a:br>
            <a:br>
              <a:rPr lang="en" sz="1600" dirty="0">
                <a:solidFill>
                  <a:srgbClr val="FFFFFF"/>
                </a:solidFill>
                <a:latin typeface="Nunito Light"/>
                <a:ea typeface="Nunito Light"/>
                <a:cs typeface="Nunito Light"/>
                <a:sym typeface="Nunito Light"/>
              </a:rPr>
            </a:br>
            <a:r>
              <a:rPr lang="en" sz="1600" dirty="0">
                <a:solidFill>
                  <a:srgbClr val="FFFFFF"/>
                </a:solidFill>
                <a:latin typeface="Nunito Light"/>
                <a:ea typeface="Nunito Light"/>
                <a:cs typeface="Nunito Light"/>
                <a:sym typeface="Nunito Light"/>
              </a:rPr>
              <a:t>4. Driver Training – Ongoing traning for a flying taxi driver is extremely specialized. This is a known risk th</a:t>
            </a:r>
            <a:r>
              <a:rPr lang="en-US" sz="1600" dirty="0">
                <a:solidFill>
                  <a:srgbClr val="FFFFFF"/>
                </a:solidFill>
                <a:latin typeface="Nunito Light"/>
                <a:ea typeface="Nunito Light"/>
                <a:cs typeface="Nunito Light"/>
                <a:sym typeface="Nunito Light"/>
              </a:rPr>
              <a:t>at</a:t>
            </a:r>
            <a:r>
              <a:rPr lang="en" sz="1600" dirty="0">
                <a:solidFill>
                  <a:srgbClr val="FFFFFF"/>
                </a:solidFill>
                <a:latin typeface="Nunito Light"/>
                <a:ea typeface="Nunito Light"/>
                <a:cs typeface="Nunito Light"/>
                <a:sym typeface="Nunito Light"/>
              </a:rPr>
              <a:t> we have to fully consider. We have to make sure that our traning curriculum passes both state/provincial /territorial and federal/national levels. Eventually when our industry goes global, then there would be a global consortium on flying taxi driver licenses.</a:t>
            </a:r>
            <a:endParaRPr sz="16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extLst>
      <p:ext uri="{BB962C8B-B14F-4D97-AF65-F5344CB8AC3E}">
        <p14:creationId xmlns:p14="http://schemas.microsoft.com/office/powerpoint/2010/main" val="323730023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300"/>
        <p:cNvGrpSpPr/>
        <p:nvPr/>
      </p:nvGrpSpPr>
      <p:grpSpPr>
        <a:xfrm>
          <a:off x="0" y="0"/>
          <a:ext cx="0" cy="0"/>
          <a:chOff x="0" y="0"/>
          <a:chExt cx="0" cy="0"/>
        </a:xfrm>
      </p:grpSpPr>
      <p:sp>
        <p:nvSpPr>
          <p:cNvPr id="301" name="Google Shape;301;p59"/>
          <p:cNvSpPr txBox="1">
            <a:spLocks noGrp="1"/>
          </p:cNvSpPr>
          <p:nvPr>
            <p:ph type="ctrTitle"/>
          </p:nvPr>
        </p:nvSpPr>
        <p:spPr>
          <a:xfrm>
            <a:off x="262050" y="177875"/>
            <a:ext cx="8520600" cy="507925"/>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000" b="1" dirty="0">
                <a:solidFill>
                  <a:schemeClr val="lt1"/>
                </a:solidFill>
                <a:latin typeface="Nunito Light"/>
                <a:ea typeface="Nunito Light"/>
                <a:cs typeface="Nunito Light"/>
                <a:sym typeface="Nunito Light"/>
              </a:rPr>
              <a:t>Answer Slide – Cross Functional Teams</a:t>
            </a:r>
            <a:endParaRPr sz="2000" b="1" dirty="0">
              <a:solidFill>
                <a:schemeClr val="lt1"/>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3600" dirty="0">
              <a:solidFill>
                <a:srgbClr val="434343"/>
              </a:solidFill>
              <a:latin typeface="Nunito Light"/>
              <a:ea typeface="Nunito Light"/>
              <a:cs typeface="Nunito Light"/>
              <a:sym typeface="Nunito Light"/>
            </a:endParaRPr>
          </a:p>
        </p:txBody>
      </p:sp>
      <p:sp>
        <p:nvSpPr>
          <p:cNvPr id="302" name="Google Shape;302;p59"/>
          <p:cNvSpPr txBox="1">
            <a:spLocks noGrp="1"/>
          </p:cNvSpPr>
          <p:nvPr>
            <p:ph type="ctrTitle"/>
          </p:nvPr>
        </p:nvSpPr>
        <p:spPr>
          <a:xfrm>
            <a:off x="329050" y="685801"/>
            <a:ext cx="7532700" cy="42798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rgbClr val="FFFFFF"/>
                </a:solidFill>
                <a:latin typeface="Nunito Light"/>
                <a:ea typeface="Nunito Light"/>
                <a:cs typeface="Nunito Light"/>
                <a:sym typeface="Nunito Light"/>
              </a:rPr>
              <a:t>The cross functional teams that I would consider for our MVP are:</a:t>
            </a:r>
            <a:br>
              <a:rPr lang="en" sz="1400" dirty="0">
                <a:solidFill>
                  <a:srgbClr val="FFFFFF"/>
                </a:solidFill>
                <a:latin typeface="Nunito Light"/>
                <a:ea typeface="Nunito Light"/>
                <a:cs typeface="Nunito Light"/>
                <a:sym typeface="Nunito Light"/>
              </a:rPr>
            </a:b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1. Legal &amp; Compliance Teams</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2. Automotive Engineering (Mechanical, Electrical &amp; Communications)</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3. Software Engineering (both for the Flying taxi and the apps/website)</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4. Operations Team ( handling the daily manpower and systems, processing)</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5. Logistics Team ( may also fall under the Operations Team)</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6. Marketing &amp; Business Development ( this is ve</a:t>
            </a:r>
            <a:r>
              <a:rPr lang="en-US" sz="1400" dirty="0" err="1">
                <a:solidFill>
                  <a:srgbClr val="FFFFFF"/>
                </a:solidFill>
                <a:latin typeface="Nunito Light"/>
                <a:ea typeface="Nunito Light"/>
                <a:cs typeface="Nunito Light"/>
                <a:sym typeface="Nunito Light"/>
              </a:rPr>
              <a:t>ry</a:t>
            </a:r>
            <a:r>
              <a:rPr lang="en" sz="1400" dirty="0">
                <a:solidFill>
                  <a:srgbClr val="FFFFFF"/>
                </a:solidFill>
                <a:latin typeface="Nunito Light"/>
                <a:ea typeface="Nunito Light"/>
                <a:cs typeface="Nunito Light"/>
                <a:sym typeface="Nunito Light"/>
              </a:rPr>
              <a:t> crucial for a successful MVP)</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7. Drivers </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8. Mechanics &amp; technicians ( both internal/inhouse AND external/contractual)</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9.  3</a:t>
            </a:r>
            <a:r>
              <a:rPr lang="en" sz="1400" baseline="30000" dirty="0">
                <a:solidFill>
                  <a:srgbClr val="FFFFFF"/>
                </a:solidFill>
                <a:latin typeface="Nunito Light"/>
                <a:ea typeface="Nunito Light"/>
                <a:cs typeface="Nunito Light"/>
                <a:sym typeface="Nunito Light"/>
              </a:rPr>
              <a:t>rd</a:t>
            </a:r>
            <a:r>
              <a:rPr lang="en" sz="1400" dirty="0">
                <a:solidFill>
                  <a:srgbClr val="FFFFFF"/>
                </a:solidFill>
                <a:latin typeface="Nunito Light"/>
                <a:ea typeface="Nunito Light"/>
                <a:cs typeface="Nunito Light"/>
                <a:sym typeface="Nunito Light"/>
              </a:rPr>
              <a:t> Party hardware and mechanical vendors ( copters, other forms of electrical systems)</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10. IT / Network Security – ve</a:t>
            </a:r>
            <a:r>
              <a:rPr lang="en-US" sz="1400" dirty="0" err="1">
                <a:solidFill>
                  <a:srgbClr val="FFFFFF"/>
                </a:solidFill>
                <a:latin typeface="Nunito Light"/>
                <a:ea typeface="Nunito Light"/>
                <a:cs typeface="Nunito Light"/>
                <a:sym typeface="Nunito Light"/>
              </a:rPr>
              <a:t>ry</a:t>
            </a:r>
            <a:r>
              <a:rPr lang="en" sz="1400" dirty="0">
                <a:solidFill>
                  <a:srgbClr val="FFFFFF"/>
                </a:solidFill>
                <a:latin typeface="Nunito Light"/>
                <a:ea typeface="Nunito Light"/>
                <a:cs typeface="Nunito Light"/>
                <a:sym typeface="Nunito Light"/>
              </a:rPr>
              <a:t> vital not just for the saftety of the Flying taxi’s OS, but also to keep our internal database and prototypes safe and secure. </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11. Physical security – security staff ( could be employees or 3</a:t>
            </a:r>
            <a:r>
              <a:rPr lang="en" sz="1400" baseline="30000" dirty="0">
                <a:solidFill>
                  <a:srgbClr val="FFFFFF"/>
                </a:solidFill>
                <a:latin typeface="Nunito Light"/>
                <a:ea typeface="Nunito Light"/>
                <a:cs typeface="Nunito Light"/>
                <a:sym typeface="Nunito Light"/>
              </a:rPr>
              <a:t>rd</a:t>
            </a:r>
            <a:r>
              <a:rPr lang="en" sz="1400" dirty="0">
                <a:solidFill>
                  <a:srgbClr val="FFFFFF"/>
                </a:solidFill>
                <a:latin typeface="Nunito Light"/>
                <a:ea typeface="Nunito Light"/>
                <a:cs typeface="Nunito Light"/>
                <a:sym typeface="Nunito Light"/>
              </a:rPr>
              <a:t> part security company) that would secure our premises and any other assets that are outside the domain of cyber security</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12. Data Engineering team (may inlcude some AI &amp; ML specialists)</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13. Analytics &amp; Business Intelligence (could be a ‘sub-part’ of the data engineering team or vice versa </a:t>
            </a:r>
            <a:br>
              <a:rPr lang="en" sz="1400" dirty="0">
                <a:solidFill>
                  <a:srgbClr val="FFFFFF"/>
                </a:solidFill>
                <a:latin typeface="Nunito Light"/>
                <a:ea typeface="Nunito Light"/>
                <a:cs typeface="Nunito Light"/>
                <a:sym typeface="Nunito Light"/>
              </a:rPr>
            </a:br>
            <a:r>
              <a:rPr lang="en" sz="1400" dirty="0">
                <a:solidFill>
                  <a:srgbClr val="FFFFFF"/>
                </a:solidFill>
                <a:latin typeface="Nunito Light"/>
                <a:ea typeface="Nunito Light"/>
                <a:cs typeface="Nunito Light"/>
                <a:sym typeface="Nunito Light"/>
              </a:rPr>
              <a:t>14. Human Resources </a:t>
            </a:r>
            <a:endParaRPr sz="14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br>
              <a:rPr lang="en-CA" sz="1800" dirty="0">
                <a:solidFill>
                  <a:srgbClr val="FFFFFF"/>
                </a:solidFill>
                <a:latin typeface="Nunito Light"/>
                <a:ea typeface="Nunito Light"/>
                <a:cs typeface="Nunito Light"/>
                <a:sym typeface="Nunito Light"/>
              </a:rPr>
            </a:br>
            <a:endParaRPr sz="1800" dirty="0">
              <a:solidFill>
                <a:srgbClr val="FFFFFF"/>
              </a:solidFill>
              <a:latin typeface="Nunito Light"/>
              <a:ea typeface="Nunito Light"/>
              <a:cs typeface="Nunito Light"/>
              <a:sym typeface="Nunito Light"/>
            </a:endParaRPr>
          </a:p>
        </p:txBody>
      </p:sp>
    </p:spTree>
    <p:extLst>
      <p:ext uri="{BB962C8B-B14F-4D97-AF65-F5344CB8AC3E}">
        <p14:creationId xmlns:p14="http://schemas.microsoft.com/office/powerpoint/2010/main" val="2828587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E9AA7"/>
        </a:solidFill>
        <a:effectLst/>
      </p:bgPr>
    </p:bg>
    <p:spTree>
      <p:nvGrpSpPr>
        <p:cNvPr id="1" name="Shape 94"/>
        <p:cNvGrpSpPr/>
        <p:nvPr/>
      </p:nvGrpSpPr>
      <p:grpSpPr>
        <a:xfrm>
          <a:off x="0" y="0"/>
          <a:ext cx="0" cy="0"/>
          <a:chOff x="0" y="0"/>
          <a:chExt cx="0" cy="0"/>
        </a:xfrm>
      </p:grpSpPr>
      <p:sp>
        <p:nvSpPr>
          <p:cNvPr id="95" name="Google Shape;95;p21"/>
          <p:cNvSpPr txBox="1">
            <a:spLocks noGrp="1"/>
          </p:cNvSpPr>
          <p:nvPr>
            <p:ph type="ctrTitle"/>
          </p:nvPr>
        </p:nvSpPr>
        <p:spPr>
          <a:xfrm>
            <a:off x="329050" y="1673550"/>
            <a:ext cx="7532700" cy="179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FFFFFF"/>
                </a:solidFill>
                <a:latin typeface="Nunito Light"/>
                <a:ea typeface="Nunito Light"/>
                <a:cs typeface="Nunito Light"/>
                <a:sym typeface="Nunito Light"/>
              </a:rPr>
              <a:t>What user improvements do you hypothesize a flying taxi service would have over the existing state of taxis today? </a:t>
            </a: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r>
              <a:rPr lang="en" sz="1800" dirty="0">
                <a:solidFill>
                  <a:srgbClr val="FFFFFF"/>
                </a:solidFill>
                <a:latin typeface="Nunito Light"/>
                <a:ea typeface="Nunito Light"/>
                <a:cs typeface="Nunito Light"/>
                <a:sym typeface="Nunito Light"/>
              </a:rPr>
              <a:t>What market improvements do you hypothesize a flying taxi service would have the existing taxi service industry &amp; physical road infrastructure today?</a:t>
            </a: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a:p>
            <a:pPr marL="0" lvl="0" indent="0" algn="l" rtl="0">
              <a:spcBef>
                <a:spcPts val="0"/>
              </a:spcBef>
              <a:spcAft>
                <a:spcPts val="0"/>
              </a:spcAft>
              <a:buNone/>
            </a:pPr>
            <a:endParaRPr sz="1800" dirty="0">
              <a:solidFill>
                <a:srgbClr val="FFFFFF"/>
              </a:solidFill>
              <a:latin typeface="Nunito Light"/>
              <a:ea typeface="Nunito Light"/>
              <a:cs typeface="Nunito Light"/>
              <a:sym typeface="Nunito Ligh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3519</TotalTime>
  <Words>8880</Words>
  <Application>Microsoft Office PowerPoint</Application>
  <PresentationFormat>On-screen Show (16:9)</PresentationFormat>
  <Paragraphs>526</Paragraphs>
  <Slides>82</Slides>
  <Notes>82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82</vt:i4>
      </vt:variant>
    </vt:vector>
  </HeadingPairs>
  <TitlesOfParts>
    <vt:vector size="88" baseType="lpstr">
      <vt:lpstr>Open Sans</vt:lpstr>
      <vt:lpstr>Nunito</vt:lpstr>
      <vt:lpstr>Nunito Light</vt:lpstr>
      <vt:lpstr>Arial</vt:lpstr>
      <vt:lpstr>Arial</vt:lpstr>
      <vt:lpstr>Simple Light</vt:lpstr>
      <vt:lpstr>Data Product Manager Nanodegree Applying Data Science to Product Management Final Project: Developing an MVP Launch Strategy for a Flying Taxi Service</vt:lpstr>
      <vt:lpstr>Welcome to your first week at Flyber </vt:lpstr>
      <vt:lpstr>PowerPoint Presentation</vt:lpstr>
      <vt:lpstr>In this project, you will apply the skills acquired in this course to create the MVP launch strategy for the first flying car taxi service, Flyber, in one of the most congested cities in America -- New York City.   You are responsible for bringing the first flying car taxi service to market by analyzing data and building a product proposal.  </vt:lpstr>
      <vt:lpstr>You will need to use the SQL workspace provided in the Classroom, and Tableau Public, in order to successfully complete the project.   You’ll present your answers, findings, and insights in the Answer Slides found in this deck. Feel free to include any additional slides, if needed.    </vt:lpstr>
      <vt:lpstr>Section 1: Data Exploration </vt:lpstr>
      <vt:lpstr>Back to the basics of product management, identify your customer and their pain points: What are taxis used for?  What are the characteristics of the users that leverage them? What are existing pain points with taxis? What are the existing pain points with digital ride-sharing services?     </vt:lpstr>
      <vt:lpstr>Answer Slide     </vt:lpstr>
      <vt:lpstr>What user improvements do you hypothesize a flying taxi service would have over the existing state of taxis today?   What market improvements do you hypothesize a flying taxi service would have the existing taxi service industry &amp; physical road infrastructure today?     </vt:lpstr>
      <vt:lpstr>Answer Slide     </vt:lpstr>
      <vt:lpstr>Upload this dataset into Tableau Online.    Ensure the fields are parsed correctly; field headers are included in the first row of the CSV.   Let’s begin exploration!     </vt:lpstr>
      <vt:lpstr>Acquire a high-level understanding of the granularity and scope of the dataset, to inform the basis for your analyses: How many records are in the dataset What does each record represent? What is the primary key? What date range is your dataset bound to? What are the geographical bounds of this dataset? Is it limited to Manhattan, or is Brooklyn, Queens, Staten Island, the Bronx, and New Jersey included? Where are most of the data points centralized at? Are there outliers?       </vt:lpstr>
      <vt:lpstr>Answer Slide – Understanding a Deeper Granularity of the DataSet     </vt:lpstr>
      <vt:lpstr>Answer Slide - continuation     </vt:lpstr>
      <vt:lpstr>The georgraphical bounds of this specific data set is mostly focused within New York, specifically within NYC. There are ofcours,e some outliers. The screen shots below taken from Tableau Public would prove this point:  A ‘Bird’s Eye View’ of traffic concentration, It is very clear that there are certain areas that are considered outliers due to their locations.                     </vt:lpstr>
      <vt:lpstr>Additional images taken from Tableau Public shows both the rush hour and a clearer view of the target audience by looking at the ‘neighbourhoods’ and ‘points of interests’ within the heatmap.  Image below shows the taxi usage from 6pm (1800 hrs) to 8 pm (2000 hrs)                               </vt:lpstr>
      <vt:lpstr>The tableau map image below shows the neighbourhoods that are of main focus within the heatmap                          </vt:lpstr>
      <vt:lpstr>Based on the 2 heat maps, the main outliers for both Pickups and Dropoffs are : La-Guardia Airport (LGA), John F. Kennedy Airport (JFK), and some surrounding neighbourhoods within NYC.  PickUps and Outliers                         </vt:lpstr>
      <vt:lpstr>An image of Drop Offs and Outliers: As is very evident, both La-Guardia and JFK are outliers either pickups or drop offs. This is quite obvious due the nature of NYC’s activities and business operations.                            </vt:lpstr>
      <vt:lpstr>The image shows a closer look (zoomed-in) at the HIGHEST DENSITIES of both pickups and drop-offs.                              </vt:lpstr>
      <vt:lpstr>You notice that the dataset does not contain explicit data points out-of the-box, we’ll need to enrich the dataset with relevant fields: You notice that ride price is not included, but figure it could be derived. Based on information about New York taxi prices gleaned from the internet, create a calculated field called  `price` using the `duration`, `distance`, and `passenger count` fields. You hypothesize your target users will be those who take a relatively longer time getting to a destination that is relatively close, due to heavy traffic conditions and/or limitations to physical road infrastructure. To be able to analyze where this is happening, you will need to create a calculated field called `distance-to-duration ratio`.  </vt:lpstr>
      <vt:lpstr>Let’s understand the scope and distribution various dimensions within the dataset. Calculate the average, median, and the first &amp; second standard deviation of the mean for the following measures: duration distance passenger counts duration-to-distance ratio price  </vt:lpstr>
      <vt:lpstr>Answer Slide – Calculation of Values (Using Tableau)     </vt:lpstr>
      <vt:lpstr>Flying cars may have to have to be a lower weight for efficiency &amp; take-off. Or you may just decide to leverage mini-copters for your initial MVP.   Create a histogram that visualizes the number of total rides grouped by passenger counts to analyze the potential market volume of low passenger pickups (1-2 passengers). </vt:lpstr>
      <vt:lpstr>Answer Slide   A simple histogram that shows the number of rides and the potential market within NYC:   </vt:lpstr>
      <vt:lpstr>Answer Slide  A more detailed histogram with the respective Vendor IDs    </vt:lpstr>
      <vt:lpstr>For the initial MVP launch (&amp; most likely GA), we have a finite amount of monetary resources to build Flyber pick-up / drop-off nodes. We’ll need to be strategic on where we’ll place them:  Which neighborhoods/zip codes tends to experience a relatively higher density of pick-ups?  Which neighborhoods/zip codes tends to experience a relatively higher density of drop-offs? Which neighborhoods/zip codes tends to have the highest duration-to-distance ratios, based on pick-up? Which neighborhoods/zip codes tends to have the highest duration-to-distance ratios, based on drop-off? For any of the neighborhoods identified, are there any potential areas within the neighborhood that are optimal for flying taxi pick-up / drop-off? What makes them suitable? </vt:lpstr>
      <vt:lpstr>Answer Slide- High Densities of Pickups -&gt; Satellite      </vt:lpstr>
      <vt:lpstr>Answer Slide- High Densities of Pickups -&gt; DarkMap(Zip)     </vt:lpstr>
      <vt:lpstr>Answer Slide- High Densities of Pickups -&gt; DarkMap(Cities)     </vt:lpstr>
      <vt:lpstr>Answer Slide – High Densities of Dropoffs -&gt; Satellite     </vt:lpstr>
      <vt:lpstr>Answer Slide – High Densities of Dropoffs -&gt; DarkMap(Zip)     </vt:lpstr>
      <vt:lpstr>Answer Slide – High Densities of Dropoffs -&gt; DarkMap(Cities)     </vt:lpstr>
      <vt:lpstr>Answer Slide – highest distance-to-duration ratios based on pickups  From this image, we can see that the highest densities of distance to duration pickups are: Hell’s kitchen, Upper East Side, Yorkville, Midtown Manhattan, Lincoln Square, Meatpacking District, Kip’s Bay, SOHO, Tribeca and Battery Park City . Also included are LGA and JFK Airports   </vt:lpstr>
      <vt:lpstr>Answer Slide – Highest Distance-to-Duration Ratio based on dropoffs  From this image, we can see that the highest densities of distance to duration dropoffs are: Hell’s kitchen, Upper East Side, Yorkville, Midtown Manhattan, Lincoln Square, Meatpacking District, Kip’s Bay, SOHO, Tribeca and Battery Park City . Also included are LGA and JFK Airports  </vt:lpstr>
      <vt:lpstr>It may not make operational sense to have the service running 24/7, for now. What times throughout the day experience relatively higher volumes of ride pick-ups? What days throughout the week experience relatively higher volumes of ride pick-ups? Pinpoint any periods throughout the year that experience trend fluctuation or seasonality around ride pick-up volumes. This will help us in our post-launch analyses to determine if any spikes or dips were influenced by seasonality or through actual feature adoption/regression. </vt:lpstr>
      <vt:lpstr>Answer Slide – Operational Value for 24/7 Services - &gt; Hours Via Days     </vt:lpstr>
      <vt:lpstr>Answer Slide – Operational Value for 24/7 Services -&gt; Days Via Week     </vt:lpstr>
      <vt:lpstr>Operational Value for 24/7 Services -&gt; Days in week (MORE DETAILED VERSION)     </vt:lpstr>
      <vt:lpstr>Answer Slide – Operational Value for 24/7 Services -&gt; Trend Fluctuation     </vt:lpstr>
      <vt:lpstr>You and the user research team ran a quantitative survey on existing taxi and/or rideshare users in New York City to determine sentiment around potentially using a flying taxi service.  Dive into the survey results dataset in order to extract insights from explicit feedback.  Upload this dataset into Tableau Online or a SQL database (the classroom contains a workspace with the data for you as well).     </vt:lpstr>
      <vt:lpstr>Ensure the fields are parsed correctly, field headers are included in the first row of the CSV.  Question schema:  Q1 - What is your email? Q2 - What gender do you identify as? Q3 - What is your age? Q4 - What is your annual income? (income bands) Q5 - What neighborhood do you reside in? Q6 - Do you currently use taxis? (Y/N) Q7 - Do you currently use ridesharing services? (Y/N) Q8 - Would you use a flying taxi service, if such a concept existed? (Y/N) Q9 - If yes to Q8, how much would you be willing to pay per mile for such a service? (USD) Q10 - If no to Q8, what is the reason?         </vt:lpstr>
      <vt:lpstr>To inform our future product marketing efforts, we’ll want to extract the following:  Is there an inclination of better Flyber adoption based on gender, age, income level, or neighborhood of residence? What is the distribution of potential price per mile based on gender, age, income level, and neighborhood of residence? What is the different personas/segments of negative sentiment towards not using a flying taxi car service?         </vt:lpstr>
      <vt:lpstr>Answer Slide –User_Research Data      </vt:lpstr>
      <vt:lpstr>Answer Slide- User Research Data     </vt:lpstr>
      <vt:lpstr>Answer Slide- User Research Data – Demographics Analysis via SQL     </vt:lpstr>
      <vt:lpstr>Answer Slide- User Research Data – Demographics Analysis via SQL     </vt:lpstr>
      <vt:lpstr>Answer Slide- Graph based on Gender, Income &amp; Age  The graph shows that out of 307 Female passengers, 212 were earning between 40k to 120k+ annually. Out of 192 Male passengers,  139 were earning between 40k to 120k + annually.    </vt:lpstr>
      <vt:lpstr>Answer Slide- User Research Data- Neighbourhoods  The dataviz below gives another overview of the diversity in the neighbourhoods where respondents reside in. The highest lives in Midtown Manhattan with 13. Then at second are: Tribeca, Battery Park 7 Hell’s Kitchen with 9 respondents.     </vt:lpstr>
      <vt:lpstr>Answer Slide- Analysis and Findings Regarding Demographics (PART 1)     </vt:lpstr>
      <vt:lpstr>Additional Analysis and Findings Regarding Demographics(PART 2)     </vt:lpstr>
      <vt:lpstr>BONUS SECTION: TABLEAU PUBLIC LINKS:  My Main Tableau Public Link:  https://public.tableau.com/profile/frederick.zoreta.first#!/  Taxi Rides Version 1(Yearly Trends &amp; Fluctuations): https://public.tableau.com/profile/frederick.zoreta.first#!/vizhome/Udacity_Flyber_Project1/YearlyTrendsFluctuations2  Taxi Rides Version2 (Highest Drop Offs): https://public.tableau.com/profile/frederick.zoreta.first#!/vizhome/Udacity_FLYBER_Version2/Highest_Dropoffs-DarkMap  User Researc (Neighbourhoods-Gender=Age): https://public.tableau.com/profile/frederick.zoreta.first#!/vizhome/Udacity_User-Research/Neighbourhood-Gender-Age  </vt:lpstr>
      <vt:lpstr>Hooray! End of Section 1.</vt:lpstr>
      <vt:lpstr>You will complete Section 2 at the end of this course.   Please submit this file for review for Section 1.    </vt:lpstr>
      <vt:lpstr>Section 2: Proposal Synthesis </vt:lpstr>
      <vt:lpstr>Identify a product objective for Flyber's launch. Your product objective will guide your KPIs, so identify what Flyber should optimize for. Your objective should be centered around one the following focus areas:  User Acquisition User Engagement  User Retention  Profitability  Explain your reasoning. Include both why you feel your focus area is more relevant than the others for Flyber at this time of the product development cycle.       </vt:lpstr>
      <vt:lpstr>Answer Slide – Product Objectives to Guide KPIs(Part 1)      </vt:lpstr>
      <vt:lpstr>Answer Slide – Product Objectives to Guide KPIs(Part 2) -&gt; Focus on User_Acquisition     </vt:lpstr>
      <vt:lpstr>Answer Slide – Product Objectives to Guide KPIs(Part 2) -&gt; Focus on User_Acquisition     </vt:lpstr>
      <vt:lpstr>Formulate 3-5 Key Performance Indicators (KPIs), to measure if the product is heading towards the right direction based on your objective     </vt:lpstr>
      <vt:lpstr>Answer Slide – Formulation of KPIs(Determining Flyber’s Success during MVP)     </vt:lpstr>
      <vt:lpstr>Create hypotheses around what thresholds your KPIs would need to hit in order to determine success     </vt:lpstr>
      <vt:lpstr>Answer Slide – Hypothesis around the 3 KPIs     </vt:lpstr>
      <vt:lpstr>As the product manager, you make decisions based on the insights you extract, we’ll need to know the feature set we’ll include in the MVP to measure viability, while keeping operational expenditure under control: What times/days of operation should the service run for? How many pick-up / drop-off nodes should we have? Where should the nodes be located? Should we initially use copters or homegrown hardware?  Should the pricing be fixed or dynamic? At what rates?       </vt:lpstr>
      <vt:lpstr>Answer Slide – Results were based on the data from the Midterm section     </vt:lpstr>
      <vt:lpstr>Continuation: What times and days should we be running services?    </vt:lpstr>
      <vt:lpstr>How many pick-up / drop-off nodes should we have? This could be answered by the previous data gathered (see below)  Since Midtown Manhattan is at the centre that could be 1 pickup node, plus the 2 airports , manhattan and tribeca : THAT’S A TOTAL of 5 Pickup Nodes ( 1.Mid manhattan 2. JFK 3. LaGuardia 4. Manahattan 5. Tribeca  – highest distance-to-duration ratios based on pickups   From this image, we can see that the highest densities of distance to duration pickups are: Hell’s kitchen, Upper East Side, Yorkville, Midtown Manhattan, Lincoln Square, Meatpacking District, Kip’s Bay, SOHO, Tribeca and Battery Park City . Also included are LGA and JFK Airports   </vt:lpstr>
      <vt:lpstr>    </vt:lpstr>
      <vt:lpstr>Determine the MVP sample size &amp; time period allotted estimated to come to a conclusion on your hypotheses.      </vt:lpstr>
      <vt:lpstr>Answer Slide –MVP Alloted Sample Size   The entire sample size definitely presented a good data set that gave enough insights. All the insights which ranges from numerical to spatial, from spreadsheets to qualitative data use din user research, the sample size for NYC was enough.  I would also give a resounding YES to the period allotted. Although a much longer time would have been preferred, based on the quantitative &amp; qualitative data gathered, it was enough of a time period.    Based on our data, both taxi data set and user research data set proves that we have a well presented data set in order to study the target audience. </vt:lpstr>
      <vt:lpstr>Answer Slide – Sample Size Analyzed By Optimizely   </vt:lpstr>
      <vt:lpstr>Create an instrumentation plan for the events you need collected and logged, in order to be able to physically measure your KPIs.     </vt:lpstr>
      <vt:lpstr>Answer Slide – Basic Instrumentation Plan-&gt; Events &amp; Properties that triggers a metric or KPI     </vt:lpstr>
      <vt:lpstr>Create a qualitative feedback survey questions for users after their ride, to further understand and optimize the product for future iterations.     </vt:lpstr>
      <vt:lpstr>Answer Slide –Qualitative Feedback Survery for Passengers    1. How were you feeling before you used our services? Please elaborate if you could.   2. What were your reactions initially upon your first 2 to 5 minutes inside our flying taxis?   3. Did you use our app or website for booking your ride? Would you prefer one over the other? Why?  4.  Where you happy with the service that you received?   5. Will you be probably be repeating ?   6. What features of our flying taxi did you like? Pls be specific if you can.  7. Would you be recommending Flyber to your family, friends, coworkers?   </vt:lpstr>
      <vt:lpstr>Summarize everything you have learned into your final proposal Identify the target population. Why did you select that target population? What are their pain points? Create a product proposal containing claim, evidence, estimated impact, and risks  Claims should be backed by quantitative evidence, impact should assess market needs/benefits Risks involve any known unknowns that we’ll still need to monitor post-launch State cross-functional stakeholder teams that will need to be involved     </vt:lpstr>
      <vt:lpstr>Answer Slide – FINALIZING the PROPOSAL     </vt:lpstr>
      <vt:lpstr>Answer Slide – Product Proposal     2. Create a product proposal containing claim, evidence, estimated impact, and risks   The City of NYC has been known to have various issues regarding transportation. Although the city has a well known sub-way, transit ( in conjunction with New Jersey’s NJ Metro) and taxi service, issues still abound. Some of these are : A.   Traffic accidents  B. Road and traffic congestions  C.  Miscellaneous road hazards and time delays  D. Rush-hour traffic   Our flying taxis would be considered a highly innovative idea. There is defnitely no effect as far as road closures, rush hour traffic  and other road construction issues are concerned. A new service like ours would solve a lot of recurring and potential problems.  The next slide shows a few graphs that proves this.  Data was gathered from the 2019 NYC traffic details taken from: https://www.tomtom.com/en_gb/traffic-index/new-york-traffic/  FACT 1: An Average of 142 Hours lost yearly on road traffic  FACT 2: 54 % Rush hour on day time  FACT 3 : 70 % Rush hour on evenings  FACT 4: Personal experience - &gt; I have lived a few months every Holiday season in NYC. Even taking the NJ Transit causes a lot of delays   </vt:lpstr>
      <vt:lpstr>Answer Slide – Rushhour and Traffic Details of NYC : https://www.tomtom.com/en_gb/traffic-index/new-york-traffic/   </vt:lpstr>
      <vt:lpstr>Answer Slide- Potential Risks Involved     </vt:lpstr>
      <vt:lpstr>Answer Slide- Potential Risks (Continuation)     </vt:lpstr>
      <vt:lpstr>Answer Slide – Cross Functional Teams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Product Manager Nanodegree Applying Data Science to Product Management Final Project: Developing an MVP Launch Strategy for a Flying Taxi Service</dc:title>
  <dc:creator>Frederick Zoreta</dc:creator>
  <cp:lastModifiedBy>Frederick Zoreta</cp:lastModifiedBy>
  <cp:revision>174</cp:revision>
  <dcterms:modified xsi:type="dcterms:W3CDTF">2020-11-26T00:27:50Z</dcterms:modified>
</cp:coreProperties>
</file>